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3" autoAdjust="0"/>
  </p:normalViewPr>
  <p:slideViewPr>
    <p:cSldViewPr>
      <p:cViewPr varScale="1">
        <p:scale>
          <a:sx n="63" d="100"/>
          <a:sy n="63" d="100"/>
        </p:scale>
        <p:origin x="14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16914A61-7ADC-4894-B495-ADFAF26B12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1194A3-9B5B-43DF-A1AB-D18C076905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F1B6E-33FE-40D8-ACC0-EBE9FCD6F264}" type="datetimeFigureOut">
              <a:rPr lang="tr-TR" smtClean="0"/>
              <a:t>15.03.2022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1EC1255-6591-4FFE-98FD-43E6B85147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/>
              <a:t>Alper Dinç / Döner Sermaye İşletme Müdürlüğü/ 1433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17C93CE-490D-4F20-AA3F-469764D5CE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AFB43-09CC-4604-A2F0-15176102C1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832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E9530-0E2E-4B00-AC9D-E713CCD872FE}" type="datetimeFigureOut">
              <a:rPr lang="tr-TR" smtClean="0"/>
              <a:t>15.03.2022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/>
              <a:t>Alper Dinç / Döner Sermaye İşletme Müdürlüğü/ 1433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08873-F1D0-4535-887E-E3C2C7392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2528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CC53-E3B7-47C8-99EC-F4C4C653ED88}" type="datetime1">
              <a:rPr lang="tr-TR" smtClean="0"/>
              <a:t>15.03.2022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392DCD-422D-4D71-BC9B-D6FD68C2D6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2065-A13D-4F98-A772-1641E4D1CC69}" type="datetime1">
              <a:rPr lang="tr-TR" smtClean="0"/>
              <a:t>15.03.2022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2DCD-422D-4D71-BC9B-D6FD68C2D6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009D-C889-4743-A3AB-435A5316D7F2}" type="datetime1">
              <a:rPr lang="tr-TR" smtClean="0"/>
              <a:t>15.03.2022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2DCD-422D-4D71-BC9B-D6FD68C2D6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2B0C-579B-4444-81BC-AF1707816BEC}" type="datetime1">
              <a:rPr lang="tr-TR" smtClean="0"/>
              <a:t>15.03.2022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392DCD-422D-4D71-BC9B-D6FD68C2D6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6B5B-749F-4990-8E9A-B83FD81BE58E}" type="datetime1">
              <a:rPr lang="tr-TR" smtClean="0"/>
              <a:t>15.03.2022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2DCD-422D-4D71-BC9B-D6FD68C2D6A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611-CAA0-4915-86C9-2D73C3640C80}" type="datetime1">
              <a:rPr lang="tr-TR" smtClean="0"/>
              <a:t>15.03.2022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2DCD-422D-4D71-BC9B-D6FD68C2D6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13BE-6FCC-4D29-8479-5DCF5B34DB41}" type="datetime1">
              <a:rPr lang="tr-TR" smtClean="0"/>
              <a:t>15.03.2022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F392DCD-422D-4D71-BC9B-D6FD68C2D6A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56AF-7926-4DA1-B234-9A37F3BAA84C}" type="datetime1">
              <a:rPr lang="tr-TR" smtClean="0"/>
              <a:t>15.03.2022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2DCD-422D-4D71-BC9B-D6FD68C2D6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424D-F51C-45C4-8D7E-09B5BAC981DD}" type="datetime1">
              <a:rPr lang="tr-TR" smtClean="0"/>
              <a:t>15.03.2022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2DCD-422D-4D71-BC9B-D6FD68C2D6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B8F4-56AB-4A30-A4D2-4D0EFEE592F3}" type="datetime1">
              <a:rPr lang="tr-TR" smtClean="0"/>
              <a:t>15.03.2022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2DCD-422D-4D71-BC9B-D6FD68C2D6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0D0F-E9A3-4BD9-AEFF-38ADC6FE0848}" type="datetime1">
              <a:rPr lang="tr-TR" smtClean="0"/>
              <a:t>15.03.2022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2DCD-422D-4D71-BC9B-D6FD68C2D6A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  <p:transition spd="med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8DDF3F-AE3A-4B75-B169-7760DA77D1C5}" type="datetime1">
              <a:rPr lang="tr-TR" smtClean="0"/>
              <a:t>15.03.2022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tr-TR"/>
              <a:t>Alper Dinç / Döner Sermaye İşletme Müdürlüğü/ 1433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392DCD-422D-4D71-BC9B-D6FD68C2D6A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 advClick="0" advTm="5000">
    <p:dissolve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tr-TR" b="1" dirty="0"/>
              <a:t>Döner Sermaye Ek Ödeme </a:t>
            </a:r>
            <a:r>
              <a:rPr lang="tr-TR" b="1" dirty="0" err="1"/>
              <a:t>HazIrlama</a:t>
            </a:r>
            <a:r>
              <a:rPr lang="tr-TR" b="1" dirty="0"/>
              <a:t> Rehberi</a:t>
            </a:r>
          </a:p>
        </p:txBody>
      </p:sp>
      <p:pic>
        <p:nvPicPr>
          <p:cNvPr id="1026" name="Picture 2" descr="C:\Users\L-39\Desktop\afyonkocatepeu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6632"/>
            <a:ext cx="1485900" cy="1343025"/>
          </a:xfrm>
          <a:prstGeom prst="rect">
            <a:avLst/>
          </a:prstGeom>
          <a:noFill/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AB4E382-2573-49A0-A828-19361C82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</p:spTree>
  </p:cSld>
  <p:clrMapOvr>
    <a:masterClrMapping/>
  </p:clrMapOvr>
  <p:transition spd="med" advClick="0" advTm="5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259632" y="479715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r-TR" dirty="0"/>
              <a:t>Hizmet Ücret Listesi sayfasına Üniversitemiz Yönetim Kurulu ile alınan Biriminiz Gelir Getirici faaliyet türleri, puan ve ücretleri eklenir. </a:t>
            </a:r>
          </a:p>
        </p:txBody>
      </p:sp>
      <p:pic>
        <p:nvPicPr>
          <p:cNvPr id="6" name="5 Resim" descr="07-Hizmet Ücret Liste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626183" cy="3096344"/>
          </a:xfrm>
          <a:prstGeom prst="rect">
            <a:avLst/>
          </a:prstGeom>
        </p:spPr>
      </p:pic>
      <p:pic>
        <p:nvPicPr>
          <p:cNvPr id="12290" name="Picture 2" descr="C:\Users\L-39\Desktop\afyonkocatepeu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161"/>
            <a:ext cx="1368152" cy="1236599"/>
          </a:xfrm>
          <a:prstGeom prst="rect">
            <a:avLst/>
          </a:prstGeom>
          <a:noFill/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BCD205A-1E6C-4DFF-8621-94FA6350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</p:spTree>
  </p:cSld>
  <p:clrMapOvr>
    <a:masterClrMapping/>
  </p:clrMapOvr>
  <p:transition spd="med" advClick="0" advTm="5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403648" y="515719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r-TR" dirty="0"/>
              <a:t>Vergi Oranları sayfasına her sene belirlenen Gelir Vergisi oran ve dilimleri ile Damga Vergisi kesinti oranı girilir.</a:t>
            </a:r>
          </a:p>
        </p:txBody>
      </p:sp>
      <p:pic>
        <p:nvPicPr>
          <p:cNvPr id="5" name="4 Resim" descr="08-Vergi Oranlar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189316" cy="3456384"/>
          </a:xfrm>
          <a:prstGeom prst="rect">
            <a:avLst/>
          </a:prstGeom>
        </p:spPr>
      </p:pic>
      <p:pic>
        <p:nvPicPr>
          <p:cNvPr id="11266" name="Picture 2" descr="C:\Users\L-39\Desktop\afyonkocatepeu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6006" y="72008"/>
            <a:ext cx="1324066" cy="1196752"/>
          </a:xfrm>
          <a:prstGeom prst="rect">
            <a:avLst/>
          </a:prstGeom>
          <a:noFill/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B5C9DC3-B57D-44F4-BD2C-CF48B488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</p:spTree>
  </p:cSld>
  <p:clrMapOvr>
    <a:masterClrMapping/>
  </p:clrMapOvr>
  <p:transition spd="med" advClick="0" advTm="5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259632" y="479715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r-TR" dirty="0"/>
              <a:t>Alt puantaj sayfasına Gelire katkısı olan öğretim elemanlarının, ne kadar süre ile, hangi işi yaptıkları, mesai içi mesai dışı bilgileri tek tek girilir</a:t>
            </a:r>
          </a:p>
        </p:txBody>
      </p:sp>
      <p:pic>
        <p:nvPicPr>
          <p:cNvPr id="6" name="5 Resim" descr="09-Alt Puant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991614" cy="3365644"/>
          </a:xfrm>
          <a:prstGeom prst="rect">
            <a:avLst/>
          </a:prstGeom>
        </p:spPr>
      </p:pic>
      <p:pic>
        <p:nvPicPr>
          <p:cNvPr id="10242" name="Picture 2" descr="C:\Users\L-39\Desktop\afyonkocatepeu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0"/>
            <a:ext cx="1319014" cy="1192186"/>
          </a:xfrm>
          <a:prstGeom prst="rect">
            <a:avLst/>
          </a:prstGeom>
          <a:noFill/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6841F64-C293-409B-AF4C-556FD9AB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</p:spTree>
  </p:cSld>
  <p:clrMapOvr>
    <a:masterClrMapping/>
  </p:clrMapOvr>
  <p:transition spd="med" advClick="0" advTm="5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259632" y="537321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r-TR" dirty="0"/>
              <a:t>Alt puantaj bordro sayfası için öncelikle bu sayfaya yazılacak rakamın belirlenmesi gerekir. Bunun için DMİS muhasebe programı/ Muhasebe/Raporlar/Büyük Defter/Dağıtılacak Gelir Tarihi/800 Bütçe Gelirleri Hesabı dökümü ile dağıtılacak gelir rakamı bulunur.</a:t>
            </a:r>
          </a:p>
        </p:txBody>
      </p:sp>
      <p:pic>
        <p:nvPicPr>
          <p:cNvPr id="5" name="4 Resim" descr="Büyük Def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704856" cy="3908341"/>
          </a:xfrm>
          <a:prstGeom prst="rect">
            <a:avLst/>
          </a:prstGeom>
        </p:spPr>
      </p:pic>
      <p:pic>
        <p:nvPicPr>
          <p:cNvPr id="6" name="5 Resim" descr="afyonkocatepeun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1296144" cy="1171515"/>
          </a:xfrm>
          <a:prstGeom prst="rect">
            <a:avLst/>
          </a:prstGeom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DE360D5-63E4-46F0-ABF1-9523D2133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</p:spTree>
  </p:cSld>
  <p:clrMapOvr>
    <a:masterClrMapping/>
  </p:clrMapOvr>
  <p:transition spd="med" advClick="0" advTm="5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259632" y="465313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r-TR" dirty="0"/>
              <a:t>Alt puantaj bordro sayfasına; Büyük defterdeki gelir rakamı ve Üniversitemiz Yönetim Kurulu tarafından belirlenen dağıtılabilir oran yazılır.</a:t>
            </a:r>
          </a:p>
        </p:txBody>
      </p:sp>
      <p:pic>
        <p:nvPicPr>
          <p:cNvPr id="6" name="5 Resim" descr="10-Alt Puantaj Bord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8532440" cy="3456614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1259632" y="551723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r-TR" dirty="0"/>
              <a:t>Alt puantaj sıra numaraları sayfaya yazılarak bordro oluşturulur. </a:t>
            </a:r>
          </a:p>
        </p:txBody>
      </p:sp>
      <p:pic>
        <p:nvPicPr>
          <p:cNvPr id="13314" name="Picture 2" descr="C:\Users\L-39\Desktop\afyonkocatepeu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-27384"/>
            <a:ext cx="1247006" cy="1127102"/>
          </a:xfrm>
          <a:prstGeom prst="rect">
            <a:avLst/>
          </a:prstGeom>
          <a:noFill/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585D661-0C4D-4C53-93D0-3C0E9FCC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</p:spTree>
  </p:cSld>
  <p:clrMapOvr>
    <a:masterClrMapping/>
  </p:clrMapOvr>
  <p:transition spd="med" advClick="0" advTm="5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259632" y="465313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r-TR" dirty="0"/>
              <a:t> Banka Listesi sayfasına “Alt puantaj Bordro” sıra numaraları yazıldığında banka listesi oluşur.</a:t>
            </a:r>
          </a:p>
        </p:txBody>
      </p:sp>
      <p:pic>
        <p:nvPicPr>
          <p:cNvPr id="9" name="8 Resim" descr="11-Banka Liste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287" y="1372957"/>
            <a:ext cx="8260193" cy="3136163"/>
          </a:xfrm>
          <a:prstGeom prst="rect">
            <a:avLst/>
          </a:prstGeom>
        </p:spPr>
      </p:pic>
      <p:pic>
        <p:nvPicPr>
          <p:cNvPr id="14338" name="Picture 2" descr="C:\Users\L-39\Desktop\afyonkocatepeu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1380297" cy="1247576"/>
          </a:xfrm>
          <a:prstGeom prst="rect">
            <a:avLst/>
          </a:prstGeom>
          <a:noFill/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E9687F9-44E4-4D04-9E81-69005C960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</p:spTree>
  </p:cSld>
  <p:clrMapOvr>
    <a:masterClrMapping/>
  </p:clrMapOvr>
  <p:transition spd="med" advClick="0" advTm="5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115616" y="522920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r-TR" dirty="0"/>
              <a:t> Alt puantaj bordro ile oluşan Dağıtılabilir Gelir, vergi kesintileri ve net tutar DMİS Muhasebe programı ile oluşturulacak Yukarıdaki örnekte belirtilen hesap kodlarına alınacak “Ödeme Emri Belgesi” ile işlemler tamamlanır. </a:t>
            </a:r>
          </a:p>
        </p:txBody>
      </p:sp>
      <p:pic>
        <p:nvPicPr>
          <p:cNvPr id="5" name="4 Resim" descr="Muhasebe İşlem Fiş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526982" cy="4002956"/>
          </a:xfrm>
          <a:prstGeom prst="rect">
            <a:avLst/>
          </a:prstGeom>
        </p:spPr>
      </p:pic>
      <p:pic>
        <p:nvPicPr>
          <p:cNvPr id="15362" name="Picture 2" descr="C:\Users\L-39\Desktop\afyonkocatepeu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"/>
            <a:ext cx="1244397" cy="1124744"/>
          </a:xfrm>
          <a:prstGeom prst="rect">
            <a:avLst/>
          </a:prstGeom>
          <a:noFill/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967D2F7-278B-469D-BF4B-B598F7D8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</p:spTree>
  </p:cSld>
  <p:clrMapOvr>
    <a:masterClrMapping/>
  </p:clrMapOvr>
  <p:transition spd="med" advClick="0" advTm="5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920880" cy="2520280"/>
          </a:xfrm>
        </p:spPr>
        <p:txBody>
          <a:bodyPr>
            <a:normAutofit/>
          </a:bodyPr>
          <a:lstStyle/>
          <a:p>
            <a:pPr algn="l"/>
            <a:r>
              <a:rPr lang="tr-TR" sz="1600" dirty="0"/>
              <a:t>- Ek Ödemeler, Üniversitemiz Genel Sekreter </a:t>
            </a:r>
            <a:r>
              <a:rPr lang="tr-TR" sz="1600" dirty="0" err="1"/>
              <a:t>YardImcIsI</a:t>
            </a:r>
            <a:r>
              <a:rPr lang="tr-TR" sz="1600" dirty="0"/>
              <a:t> Mustafa </a:t>
            </a:r>
            <a:r>
              <a:rPr lang="tr-TR" sz="1600" dirty="0" err="1"/>
              <a:t>İŞBİLİR’İn</a:t>
            </a:r>
            <a:r>
              <a:rPr lang="tr-TR" sz="1600" dirty="0"/>
              <a:t> </a:t>
            </a:r>
            <a:r>
              <a:rPr lang="tr-TR" sz="1600" dirty="0" err="1"/>
              <a:t>hazIrladIğI</a:t>
            </a:r>
            <a:r>
              <a:rPr lang="tr-TR" sz="1600" dirty="0"/>
              <a:t> program İle </a:t>
            </a:r>
            <a:r>
              <a:rPr lang="tr-TR" sz="1600" dirty="0" err="1"/>
              <a:t>yapIlmaktadIr</a:t>
            </a:r>
            <a:r>
              <a:rPr lang="tr-TR" sz="1600" dirty="0"/>
              <a:t>.</a:t>
            </a:r>
            <a:br>
              <a:rPr lang="tr-TR" sz="1600" dirty="0"/>
            </a:br>
            <a:r>
              <a:rPr lang="tr-TR" sz="1600" dirty="0"/>
              <a:t>- Gerekli program </a:t>
            </a:r>
            <a:r>
              <a:rPr lang="tr-TR" sz="1600" dirty="0" err="1"/>
              <a:t>blog</a:t>
            </a:r>
            <a:r>
              <a:rPr lang="tr-TR" sz="1600" dirty="0"/>
              <a:t>.</a:t>
            </a:r>
            <a:r>
              <a:rPr lang="tr-TR" sz="1600" dirty="0" err="1"/>
              <a:t>aku</a:t>
            </a:r>
            <a:r>
              <a:rPr lang="tr-TR" sz="1600" dirty="0"/>
              <a:t>.edu.tr/</a:t>
            </a:r>
            <a:r>
              <a:rPr lang="tr-TR" sz="1600" dirty="0" err="1"/>
              <a:t>isbilir</a:t>
            </a:r>
            <a:r>
              <a:rPr lang="tr-TR" sz="1600" dirty="0"/>
              <a:t> adresinden indirilir.</a:t>
            </a:r>
          </a:p>
        </p:txBody>
      </p:sp>
      <p:pic>
        <p:nvPicPr>
          <p:cNvPr id="2050" name="Picture 2" descr="C:\Users\L-39\Desktop\afyonkocatepeu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0648"/>
            <a:ext cx="1485900" cy="1343025"/>
          </a:xfrm>
          <a:prstGeom prst="rect">
            <a:avLst/>
          </a:prstGeom>
          <a:noFill/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C6680F9-5C70-47BA-B726-54B4CEB2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</p:spTree>
  </p:cSld>
  <p:clrMapOvr>
    <a:masterClrMapping/>
  </p:clrMapOvr>
  <p:transition spd="med" advClick="0" advTm="5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Kılavuz sayfas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390238" cy="3864678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1691680" y="537321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- Kılavuz sayfası yapılması gerekenleri göstermektedir.</a:t>
            </a:r>
          </a:p>
        </p:txBody>
      </p:sp>
      <p:pic>
        <p:nvPicPr>
          <p:cNvPr id="3074" name="Picture 2" descr="C:\Users\L-39\Desktop\afyonkocatepeu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0"/>
            <a:ext cx="1368152" cy="1236599"/>
          </a:xfrm>
          <a:prstGeom prst="rect">
            <a:avLst/>
          </a:prstGeom>
          <a:noFill/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3C4CF13-D0E5-400E-8308-99436CAC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</p:spTree>
  </p:cSld>
  <p:clrMapOvr>
    <a:masterClrMapping/>
  </p:clrMapOvr>
  <p:transition spd="med" advClick="0" advTm="5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691680" y="537321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- Personel Listesi kısmına ek ödeme alacak personellerin tüm bilgileri girilir.</a:t>
            </a:r>
          </a:p>
        </p:txBody>
      </p:sp>
      <p:pic>
        <p:nvPicPr>
          <p:cNvPr id="5" name="4 Resim" descr="Personel Liste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84784"/>
            <a:ext cx="8864190" cy="3384376"/>
          </a:xfrm>
          <a:prstGeom prst="rect">
            <a:avLst/>
          </a:prstGeom>
        </p:spPr>
      </p:pic>
      <p:pic>
        <p:nvPicPr>
          <p:cNvPr id="4098" name="Picture 2" descr="C:\Users\L-39\Desktop\afyonkocatepeu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0"/>
            <a:ext cx="1296144" cy="1171515"/>
          </a:xfrm>
          <a:prstGeom prst="rect">
            <a:avLst/>
          </a:prstGeom>
          <a:noFill/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154615B-0170-4E14-ADCD-1D6F8FB2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</p:spTree>
  </p:cSld>
  <p:clrMapOvr>
    <a:masterClrMapping/>
  </p:clrMapOvr>
  <p:transition spd="med" advClick="0" advTm="5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691680" y="5589240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- Ek ödeme alacak tüm personelin maaş bordroları, maaş yapan birimden alınarak, vergi matrahları, istisna tutarları programda bulunan “Dışarıdan Gelen” </a:t>
            </a:r>
            <a:r>
              <a:rPr lang="tr-TR"/>
              <a:t>sayfasına girişi yapılır. </a:t>
            </a:r>
            <a:endParaRPr lang="tr-TR" dirty="0"/>
          </a:p>
        </p:txBody>
      </p:sp>
      <p:pic>
        <p:nvPicPr>
          <p:cNvPr id="6" name="5 Resim" descr="Kişi Bordro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196752"/>
            <a:ext cx="4203551" cy="4333479"/>
          </a:xfrm>
          <a:prstGeom prst="rect">
            <a:avLst/>
          </a:prstGeom>
        </p:spPr>
      </p:pic>
      <p:pic>
        <p:nvPicPr>
          <p:cNvPr id="5122" name="Picture 2" descr="C:\Users\L-39\Desktop\afyonkocatepeu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9650" y="1"/>
            <a:ext cx="1244398" cy="1124744"/>
          </a:xfrm>
          <a:prstGeom prst="rect">
            <a:avLst/>
          </a:prstGeom>
          <a:noFill/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047AFF5-3494-4E37-88BB-E52D810D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</p:spTree>
  </p:cSld>
  <p:clrMapOvr>
    <a:masterClrMapping/>
  </p:clrMapOvr>
  <p:transition spd="med" advClick="0" advTm="5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331640" y="494116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r-TR" dirty="0"/>
              <a:t>İstisna tutarı Kişinin maaş matrahı, ek ders matrahı ve varsa diğer ödemelerin toplamı kadardır. Asgari ücret istisna sınırı olan 4.253,40 TL’yi geçiyorsa, toplama bu tutar kadarı yazılır.</a:t>
            </a:r>
          </a:p>
        </p:txBody>
      </p:sp>
      <p:pic>
        <p:nvPicPr>
          <p:cNvPr id="8" name="7 Resim" descr="Dışarıdan ge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172" y="1556792"/>
            <a:ext cx="8612308" cy="3312368"/>
          </a:xfrm>
          <a:prstGeom prst="rect">
            <a:avLst/>
          </a:prstGeom>
        </p:spPr>
      </p:pic>
      <p:pic>
        <p:nvPicPr>
          <p:cNvPr id="6146" name="Picture 2" descr="C:\Users\L-39\Desktop\afyonkocatepeu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3666" y="72008"/>
            <a:ext cx="1244398" cy="1124744"/>
          </a:xfrm>
          <a:prstGeom prst="rect">
            <a:avLst/>
          </a:prstGeom>
          <a:noFill/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7011F71-30F3-4162-8710-36A4E0939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</p:spTree>
  </p:cSld>
  <p:clrMapOvr>
    <a:masterClrMapping/>
  </p:clrMapOvr>
  <p:transition spd="med" advClick="0" advTm="5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403648" y="587727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r-TR" dirty="0"/>
              <a:t>Bilim Dalı ve Birimler sayfasına Birim isimleri yazılır.</a:t>
            </a:r>
          </a:p>
        </p:txBody>
      </p:sp>
      <p:pic>
        <p:nvPicPr>
          <p:cNvPr id="5" name="4 Resim" descr="Bilim dal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3774546" cy="4485878"/>
          </a:xfrm>
          <a:prstGeom prst="rect">
            <a:avLst/>
          </a:prstGeom>
        </p:spPr>
      </p:pic>
      <p:pic>
        <p:nvPicPr>
          <p:cNvPr id="6" name="5 Resim" descr="Birim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340768"/>
            <a:ext cx="4176686" cy="4342804"/>
          </a:xfrm>
          <a:prstGeom prst="rect">
            <a:avLst/>
          </a:prstGeom>
        </p:spPr>
      </p:pic>
      <p:pic>
        <p:nvPicPr>
          <p:cNvPr id="7170" name="Picture 2" descr="C:\Users\L-39\Desktop\afyonkocatepeun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3038" y="-27384"/>
            <a:ext cx="1195026" cy="1080120"/>
          </a:xfrm>
          <a:prstGeom prst="rect">
            <a:avLst/>
          </a:prstGeom>
          <a:noFill/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BDD80DD-2828-4FE4-A187-FB27EEA5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</p:spTree>
  </p:cSld>
  <p:clrMapOvr>
    <a:masterClrMapping/>
  </p:clrMapOvr>
  <p:transition spd="med" advClick="0" advTm="5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475656" y="5589240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r-TR" dirty="0"/>
              <a:t>Hizmet Türü ve İşin Cinsi sayfasına Üniversitemiz yönetim kurulu ile alınan Biriminiz Gelir Getirici faaliyet türleri ve hangi işlere ait olduğu eklenir. </a:t>
            </a:r>
          </a:p>
        </p:txBody>
      </p:sp>
      <p:pic>
        <p:nvPicPr>
          <p:cNvPr id="5" name="4 Resim" descr="06-Hizmet Türü-Cin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316416" cy="3960440"/>
          </a:xfrm>
          <a:prstGeom prst="rect">
            <a:avLst/>
          </a:prstGeom>
        </p:spPr>
      </p:pic>
      <p:pic>
        <p:nvPicPr>
          <p:cNvPr id="8194" name="Picture 2" descr="C:\Users\L-39\Desktop\afyonkocatepeu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"/>
            <a:ext cx="1324066" cy="1196752"/>
          </a:xfrm>
          <a:prstGeom prst="rect">
            <a:avLst/>
          </a:prstGeom>
          <a:noFill/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3113E43-70A4-4B64-872A-42ED4508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</p:spTree>
  </p:cSld>
  <p:clrMapOvr>
    <a:masterClrMapping/>
  </p:clrMapOvr>
  <p:transition spd="med" advClick="0" advTm="5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827584" y="486916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r-TR" dirty="0"/>
              <a:t>Hizmet Türü ve İşin Cinsi sayfasının sağ tarafında her sene başı ve temmuz ayı başında belirlenen Maaş katsayıları, yan ödeme katsayıları, asgari ücret tutarı mutlaka girilmelidir.</a:t>
            </a:r>
          </a:p>
        </p:txBody>
      </p:sp>
      <p:pic>
        <p:nvPicPr>
          <p:cNvPr id="8" name="7 Resim" descr="07-1-Hizmet Türü Sayfası Katsayı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055" y="1052736"/>
            <a:ext cx="7708393" cy="3848694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827584" y="580526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r-TR" dirty="0"/>
              <a:t>Üniversitemiz Yönetim Kurulu Kararıyla belirlenen Unvan Katsayı Cetveli ve Kalibrasyon Katsayısında bir değişiklik olursa, yine bu bölümden düzenlenir.</a:t>
            </a:r>
          </a:p>
        </p:txBody>
      </p:sp>
      <p:pic>
        <p:nvPicPr>
          <p:cNvPr id="9218" name="Picture 2" descr="C:\Users\L-39\Desktop\afyonkocatepeu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-27384"/>
            <a:ext cx="1152128" cy="1041347"/>
          </a:xfrm>
          <a:prstGeom prst="rect">
            <a:avLst/>
          </a:prstGeom>
          <a:noFill/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C65D169-6838-4B24-BB09-290171CB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Alper Dinç / Döner Sermaye İşletme Müdürlüğü/ 1433</a:t>
            </a:r>
          </a:p>
        </p:txBody>
      </p:sp>
    </p:spTree>
  </p:cSld>
  <p:clrMapOvr>
    <a:masterClrMapping/>
  </p:clrMapOvr>
  <p:transition spd="med" advClick="0" advTm="5000"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988</TotalTime>
  <Words>524</Words>
  <Application>Microsoft Office PowerPoint</Application>
  <PresentationFormat>Ekran Gösterisi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Calibri</vt:lpstr>
      <vt:lpstr>Franklin Gothic Book</vt:lpstr>
      <vt:lpstr>Franklin Gothic Medium</vt:lpstr>
      <vt:lpstr>Wingdings 2</vt:lpstr>
      <vt:lpstr>Gezinti</vt:lpstr>
      <vt:lpstr>Döner Sermaye Ek Ödeme HazIrlama Rehberi</vt:lpstr>
      <vt:lpstr>- Ek Ödemeler, Üniversitemiz Genel Sekreter YardImcIsI Mustafa İŞBİLİR’İn hazIrladIğI program İle yapIlmaktadIr. - Gerekli program blog.aku.edu.tr/isbilir adresinden indirilir.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Döner Sermaye Ek Ödeme Hazırlama Rehberi</dc:title>
  <dc:creator>Windows User</dc:creator>
  <cp:lastModifiedBy>AKÜ</cp:lastModifiedBy>
  <cp:revision>76</cp:revision>
  <dcterms:created xsi:type="dcterms:W3CDTF">2022-02-21T06:19:59Z</dcterms:created>
  <dcterms:modified xsi:type="dcterms:W3CDTF">2022-03-15T13:20:11Z</dcterms:modified>
</cp:coreProperties>
</file>