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92" r:id="rId4"/>
    <p:sldId id="293" r:id="rId5"/>
    <p:sldId id="294" r:id="rId6"/>
    <p:sldId id="295" r:id="rId7"/>
    <p:sldId id="291"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89" r:id="rId29"/>
    <p:sldId id="278" r:id="rId30"/>
    <p:sldId id="279" r:id="rId31"/>
    <p:sldId id="280" r:id="rId32"/>
    <p:sldId id="281" r:id="rId33"/>
    <p:sldId id="282" r:id="rId34"/>
    <p:sldId id="283" r:id="rId35"/>
    <p:sldId id="284" r:id="rId36"/>
    <p:sldId id="285" r:id="rId37"/>
    <p:sldId id="290" r:id="rId38"/>
    <p:sldId id="286" r:id="rId39"/>
    <p:sldId id="287" r:id="rId40"/>
    <p:sldId id="288"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7" d="100"/>
          <a:sy n="57" d="100"/>
        </p:scale>
        <p:origin x="-8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2400A1FE-ADBA-4D71-B66C-E515C836674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299969DC-D2A0-4966-AD31-2AA3E657365F}" type="datetimeFigureOut">
              <a:rPr lang="tr-TR" smtClean="0"/>
              <a:pPr/>
              <a:t>26.09.2011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2400A1FE-ADBA-4D71-B66C-E515C836674D}"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99969DC-D2A0-4966-AD31-2AA3E657365F}" type="datetimeFigureOut">
              <a:rPr lang="tr-TR" smtClean="0"/>
              <a:pPr/>
              <a:t>26.09.2011</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400A1FE-ADBA-4D71-B66C-E515C836674D}"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DAVRANIŞ BİLİMLERİ</a:t>
            </a:r>
            <a:endParaRPr lang="tr-TR" dirty="0"/>
          </a:p>
        </p:txBody>
      </p:sp>
      <p:sp>
        <p:nvSpPr>
          <p:cNvPr id="3" name="2 Alt Başlık"/>
          <p:cNvSpPr>
            <a:spLocks noGrp="1"/>
          </p:cNvSpPr>
          <p:nvPr>
            <p:ph type="subTitle" idx="1"/>
          </p:nvPr>
        </p:nvSpPr>
        <p:spPr/>
        <p:txBody>
          <a:bodyPr/>
          <a:lstStyle/>
          <a:p>
            <a:r>
              <a:rPr lang="tr-TR" smtClean="0"/>
              <a:t>Yrd.</a:t>
            </a:r>
            <a:r>
              <a:rPr lang="tr-TR" dirty="0" err="1" smtClean="0"/>
              <a:t>Doç.Dr</a:t>
            </a:r>
            <a:r>
              <a:rPr lang="tr-TR" dirty="0" smtClean="0"/>
              <a:t>. Nilüfer YÖRÜK KARAKILIÇ</a:t>
            </a:r>
          </a:p>
          <a:p>
            <a:r>
              <a:rPr lang="tr-TR" dirty="0" err="1" smtClean="0"/>
              <a:t>nilyoruk</a:t>
            </a:r>
            <a:r>
              <a:rPr lang="tr-TR" dirty="0" smtClean="0"/>
              <a:t>@</a:t>
            </a:r>
            <a:r>
              <a:rPr lang="tr-TR" dirty="0" err="1" smtClean="0"/>
              <a:t>aku</a:t>
            </a:r>
            <a:r>
              <a:rPr lang="tr-TR" dirty="0" smtClean="0"/>
              <a:t>.edu.tr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Davranışların bir kısmı objektif yani ölçülebilir özelliktedir. Jest ve mimikler kan dolaşımı gibi. Bazıları ise doğrudan ölçülemez yani sübjektiftirler. Ağrı, acı, </a:t>
            </a:r>
            <a:r>
              <a:rPr lang="tr-TR" dirty="0" err="1" smtClean="0"/>
              <a:t>ızdırap</a:t>
            </a:r>
            <a:r>
              <a:rPr lang="tr-TR" dirty="0" smtClean="0"/>
              <a:t>, aşk, kin, nefret vs. gibi. Davranışlar doğru, yanlış, normal, anormal, iyi , kötü olarak toplumdan topluma farklılık gösterirler. </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İnsan davranışları iki şekilde kazanılır ve geliştirilirler. Bunlar;</a:t>
            </a:r>
          </a:p>
          <a:p>
            <a:r>
              <a:rPr lang="tr-TR" dirty="0" smtClean="0"/>
              <a:t>1. Doğum öncesi davranışlar</a:t>
            </a:r>
          </a:p>
          <a:p>
            <a:r>
              <a:rPr lang="tr-TR" dirty="0" smtClean="0"/>
              <a:t>2. Doğum sonrası davranışlar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Doğum öncesi davranışlar</a:t>
            </a:r>
            <a:endParaRPr lang="tr-TR" dirty="0"/>
          </a:p>
        </p:txBody>
      </p:sp>
      <p:sp>
        <p:nvSpPr>
          <p:cNvPr id="3" name="2 İçerik Yer Tutucusu"/>
          <p:cNvSpPr>
            <a:spLocks noGrp="1"/>
          </p:cNvSpPr>
          <p:nvPr>
            <p:ph idx="1"/>
          </p:nvPr>
        </p:nvSpPr>
        <p:spPr/>
        <p:txBody>
          <a:bodyPr/>
          <a:lstStyle/>
          <a:p>
            <a:r>
              <a:rPr lang="tr-TR" dirty="0" smtClean="0"/>
              <a:t>Bunlar </a:t>
            </a:r>
            <a:r>
              <a:rPr lang="tr-TR" dirty="0" err="1" smtClean="0"/>
              <a:t>primer</a:t>
            </a:r>
            <a:r>
              <a:rPr lang="tr-TR" dirty="0" smtClean="0"/>
              <a:t> tipte davranışlardır. Mesela anne adaylarının doğum öncesi bebeğin kıpırtılarını hissetmesi gibi. Buradan anlaşılmaktadır ki insanda bir kısım davranışlar potansiyel olarak mevcuttur. Emme, yeme, solunum gibi davranışlar bu türdendir. </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Doğum sonrası davranışlar</a:t>
            </a:r>
            <a:endParaRPr lang="tr-TR" dirty="0"/>
          </a:p>
        </p:txBody>
      </p:sp>
      <p:sp>
        <p:nvSpPr>
          <p:cNvPr id="3" name="2 İçerik Yer Tutucusu"/>
          <p:cNvSpPr>
            <a:spLocks noGrp="1"/>
          </p:cNvSpPr>
          <p:nvPr>
            <p:ph idx="1"/>
          </p:nvPr>
        </p:nvSpPr>
        <p:spPr/>
        <p:txBody>
          <a:bodyPr/>
          <a:lstStyle/>
          <a:p>
            <a:r>
              <a:rPr lang="tr-TR" dirty="0" smtClean="0"/>
              <a:t>Bu davranışlar çevreden kazanılan davranışlar olduğu için bunlara sonradan kazanılan davranışlar denir. Örneğin, paylaşma duygusu, örf, adet, sosyalleşme ve arkadaş edinme gibi. Buradan şu anlaşılıyor ki insan geliştikçe ve olgunlaştıkça </a:t>
            </a:r>
            <a:r>
              <a:rPr lang="tr-TR" dirty="0" err="1" smtClean="0"/>
              <a:t>psiko</a:t>
            </a:r>
            <a:r>
              <a:rPr lang="tr-TR" dirty="0" smtClean="0"/>
              <a:t>-sosyal davranışlar, biyolojik davranışlar karşısında bir üstünlük göstermektedir.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Davranış denilince temelde organizma anlaşılmaktadır. Organizma ise canlılık taşıyan varlık veya organlarla sistemlerin bir bütünlük göstermesi demektir. Bu davranışın başlayabilmesi için içten gelen bir uyarımın olması gerekir. Yani iç itici güç olmadıkça davranışın başlaması mümkün değildir. </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Davranış Bilimlerinin Birbiriyle İlişkisi</a:t>
            </a:r>
            <a:endParaRPr lang="tr-TR" dirty="0"/>
          </a:p>
        </p:txBody>
      </p:sp>
      <p:sp>
        <p:nvSpPr>
          <p:cNvPr id="3" name="2 İçerik Yer Tutucusu"/>
          <p:cNvSpPr>
            <a:spLocks noGrp="1"/>
          </p:cNvSpPr>
          <p:nvPr>
            <p:ph idx="1"/>
          </p:nvPr>
        </p:nvSpPr>
        <p:spPr/>
        <p:txBody>
          <a:bodyPr/>
          <a:lstStyle/>
          <a:p>
            <a:r>
              <a:rPr lang="tr-TR" dirty="0" smtClean="0"/>
              <a:t>Davranış bilimlerinden her biri insanın faaliyetlerini farklı açıdan ele aldıkları için, aralarında kesin bir sınır çizilemez. Bunun nedeni insan davranışlarının kompleks olmasıdır. </a:t>
            </a:r>
          </a:p>
          <a:p>
            <a:r>
              <a:rPr lang="tr-TR" dirty="0" smtClean="0"/>
              <a:t>1. Sosyoloji</a:t>
            </a:r>
          </a:p>
          <a:p>
            <a:r>
              <a:rPr lang="tr-TR" dirty="0" smtClean="0"/>
              <a:t>2. Psikoloji</a:t>
            </a:r>
          </a:p>
          <a:p>
            <a:r>
              <a:rPr lang="tr-TR" dirty="0" smtClean="0"/>
              <a:t>3. Antropoloji</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1. Sosyoloji</a:t>
            </a:r>
          </a:p>
          <a:p>
            <a:r>
              <a:rPr lang="tr-TR" dirty="0" smtClean="0"/>
              <a:t>Sosyal ilişkilerle, bunların teşkilatlanma şeklini inceler. İnsan davranışlarını topluma yönelik modele uygun ve örnekleşmiş tavır ve hareketler olarak değerlendirir.  </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2. Psikoloji</a:t>
            </a:r>
          </a:p>
          <a:p>
            <a:r>
              <a:rPr lang="tr-TR" dirty="0" smtClean="0"/>
              <a:t>Bir tek insanın davranışlarını ve ruhsal olaylarını inceleyen bilim dalıdır. Bu açıdan bakıldığında psikolojinin konuları arasında, motivasyonlar, heyecanlar, öğrenme, düşünme, algılama ,zeka, tavırlar, kanaatler  vs gibi davranış konuları yer almaktadır. </a:t>
            </a:r>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r>
              <a:rPr lang="tr-TR" dirty="0" smtClean="0"/>
              <a:t>3. Antropoloji</a:t>
            </a:r>
          </a:p>
          <a:p>
            <a:r>
              <a:rPr lang="tr-TR" dirty="0" smtClean="0"/>
              <a:t>İnsan ve ona yakın canlı türlerini ele alarak inceleyen ve karşılaştıran bilim dalıdır. Antropoloji insanların biyolojik yapılarını ve diğer canlılar arasındaki yerini, önemini, farkını inceler. Ayrıca antropoloji, günümüze kadar gelmiş geçmiş bütün kültür ve medeniyet kalıntılarını ve teknoloji biçimlerini çeşitli yönlerden değerlendirmektedir. Bu bilim dalı insanı incelerken yeryüzünde halen yaşamakta olan toplumların çevre üzerine etkileri ve ilişkilerine de değinmekte, coğrafi ve sosyal çevrenin insan için önemini vurgulamaktadır. </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Davranış Bilimlerinin Tarihi</a:t>
            </a:r>
            <a:endParaRPr lang="tr-TR" dirty="0"/>
          </a:p>
        </p:txBody>
      </p:sp>
      <p:sp>
        <p:nvSpPr>
          <p:cNvPr id="3" name="2 İçerik Yer Tutucusu"/>
          <p:cNvSpPr>
            <a:spLocks noGrp="1"/>
          </p:cNvSpPr>
          <p:nvPr>
            <p:ph idx="1"/>
          </p:nvPr>
        </p:nvSpPr>
        <p:spPr/>
        <p:txBody>
          <a:bodyPr/>
          <a:lstStyle/>
          <a:p>
            <a:r>
              <a:rPr lang="tr-TR" dirty="0" smtClean="0"/>
              <a:t>Davranış bilimlerinin tarihi insan tarihine eşittir. İnsan tabiatta göründükten sonra her olayın meydana geliş sebebini merak etmiş, olayların karşısında pasif kalmamıştır. Böylece çeşitli bilimler doğmuştur. İnsanların yeryüzünde sayıları arttıkça ilişkileri de artmış ve o güne kadar kullanılmayan kaynaklar değerlendirilmeye başlanmıştır. Buna bağlı olarak çeşitli medeniyetler meydana gelmiştir.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Davranış ve Şekilleri</a:t>
            </a:r>
            <a:endParaRPr lang="tr-TR" dirty="0"/>
          </a:p>
        </p:txBody>
      </p:sp>
      <p:sp>
        <p:nvSpPr>
          <p:cNvPr id="3" name="2 İçerik Yer Tutucusu"/>
          <p:cNvSpPr>
            <a:spLocks noGrp="1"/>
          </p:cNvSpPr>
          <p:nvPr>
            <p:ph idx="1"/>
          </p:nvPr>
        </p:nvSpPr>
        <p:spPr/>
        <p:txBody>
          <a:bodyPr/>
          <a:lstStyle/>
          <a:p>
            <a:r>
              <a:rPr lang="tr-TR" dirty="0" smtClean="0"/>
              <a:t>Davranış, organizmanın bir uyarım karşısında ilgili bütün organlarıyla verdiği cevaptır. Başka bir tanımla davranış, organizmanın belirli uyarıcılara karşı gösterdiği tepki olarak tanımlanır.</a:t>
            </a:r>
          </a:p>
          <a:p>
            <a:r>
              <a:rPr lang="tr-TR" dirty="0" smtClean="0"/>
              <a:t>Davranış olgusunu uyarıcı, organizma ve tepki arasındaki karşılıklı ilişkilerin bir sonucu olarak değerlendirmek mümkündür.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İlk medeniyetlerin su kenarlarında meydana gelmesi, tarıma uygun alanların insan hayatının kolaylaşmasında önemini ortaya koymaktadır. </a:t>
            </a:r>
          </a:p>
          <a:p>
            <a:r>
              <a:rPr lang="tr-TR" dirty="0" smtClean="0"/>
              <a:t>Daha önce avcılık ve toplayıcılıkla geçinen insan artık çevresine hakim olmaya başlamış böylece sosyal ilişkiler ortaya çıkmıştır. </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İnsanın faaliyetlerini tutum ve davranışlarını anlama amacını güden çeşitli bilim dalları, insanla başlamış ve özellikle 19. yüzyılın ikinci yarısından sonra gelişme göstermişlerdir. Davranış bilimlerinin temeli olan sosyoloji, psikoloji ve antropoloji alanında çalışmalar da bu dönemde başlamıştır.  </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Davranış Bilimlerinin Metotları</a:t>
            </a:r>
            <a:endParaRPr lang="tr-TR" dirty="0"/>
          </a:p>
        </p:txBody>
      </p:sp>
      <p:sp>
        <p:nvSpPr>
          <p:cNvPr id="3" name="2 İçerik Yer Tutucusu"/>
          <p:cNvSpPr>
            <a:spLocks noGrp="1"/>
          </p:cNvSpPr>
          <p:nvPr>
            <p:ph idx="1"/>
          </p:nvPr>
        </p:nvSpPr>
        <p:spPr/>
        <p:txBody>
          <a:bodyPr>
            <a:normAutofit/>
          </a:bodyPr>
          <a:lstStyle/>
          <a:p>
            <a:r>
              <a:rPr lang="tr-TR" dirty="0" smtClean="0"/>
              <a:t>Metot, bilimlerin doğruya ulaşmak için kullandıkları kurallardır. </a:t>
            </a:r>
          </a:p>
          <a:p>
            <a:r>
              <a:rPr lang="tr-TR" dirty="0" smtClean="0"/>
              <a:t>A. Gözlem ve deney</a:t>
            </a:r>
          </a:p>
          <a:p>
            <a:r>
              <a:rPr lang="tr-TR" dirty="0" smtClean="0"/>
              <a:t>Olayların meydana geliş şekline karışmadan olduğu gibi değerlendirmektir. Mesela çocukların paylaşma özelliğini anlamak için onları oyun oynarken seyretmek gerekir. Ayrıca tabiat olaylarını laboratuarda tekrar etmeye deney denir. </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B. Görüşme</a:t>
            </a:r>
          </a:p>
          <a:p>
            <a:r>
              <a:rPr lang="tr-TR" dirty="0" smtClean="0"/>
              <a:t>Davranışların çözümlenmesi için, uzmanların fertlerle konuşma yapması ve problemlerini çözümlemesidir. </a:t>
            </a:r>
          </a:p>
          <a:p>
            <a:r>
              <a:rPr lang="tr-TR" dirty="0" smtClean="0"/>
              <a:t>C. Test</a:t>
            </a:r>
          </a:p>
          <a:p>
            <a:r>
              <a:rPr lang="tr-TR" dirty="0" smtClean="0"/>
              <a:t>Bireylerin belli özelliklerini( yetenek, zeka, başarı,vs.) ölçmek için düzenlenen bir ölçü tekniğidir. </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 Tümevarım</a:t>
            </a:r>
          </a:p>
          <a:p>
            <a:r>
              <a:rPr lang="tr-TR" dirty="0" smtClean="0"/>
              <a:t>Zihnin özelden genele, prensiplerden kanunlara varmak için gösterdiği çabadır. </a:t>
            </a:r>
          </a:p>
          <a:p>
            <a:r>
              <a:rPr lang="tr-TR" dirty="0" smtClean="0"/>
              <a:t>E. Tümdengelim</a:t>
            </a:r>
          </a:p>
          <a:p>
            <a:r>
              <a:rPr lang="tr-TR" dirty="0" smtClean="0"/>
              <a:t>Bir olay hakkında elde edilen genel prensibi özel olaylara uygulamaktır. </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Davranış Bilimlerinin Temel Kavramları</a:t>
            </a:r>
            <a:endParaRPr lang="tr-TR" dirty="0"/>
          </a:p>
        </p:txBody>
      </p:sp>
      <p:sp>
        <p:nvSpPr>
          <p:cNvPr id="3" name="2 İçerik Yer Tutucusu"/>
          <p:cNvSpPr>
            <a:spLocks noGrp="1"/>
          </p:cNvSpPr>
          <p:nvPr>
            <p:ph idx="1"/>
          </p:nvPr>
        </p:nvSpPr>
        <p:spPr/>
        <p:txBody>
          <a:bodyPr/>
          <a:lstStyle/>
          <a:p>
            <a:r>
              <a:rPr lang="tr-TR" dirty="0" smtClean="0"/>
              <a:t>1. Davranış </a:t>
            </a:r>
          </a:p>
          <a:p>
            <a:r>
              <a:rPr lang="tr-TR" dirty="0" smtClean="0"/>
              <a:t>İnsan davranışları çok çeşitlilik gösterir. Davranış bilimlerinin en başta gelen konusu insan davranışlarıdır. İnsan davranışı hakkında bazı varsayımlar oluşturulmuştur. Bunlar, </a:t>
            </a:r>
          </a:p>
          <a:p>
            <a:r>
              <a:rPr lang="tr-TR" dirty="0" smtClean="0"/>
              <a:t>İnsan davranışı nedenlidir. </a:t>
            </a:r>
          </a:p>
          <a:p>
            <a:r>
              <a:rPr lang="tr-TR" dirty="0" smtClean="0"/>
              <a:t>İnsan davranışı güdülüdür.</a:t>
            </a:r>
          </a:p>
          <a:p>
            <a:r>
              <a:rPr lang="tr-TR" dirty="0" smtClean="0"/>
              <a:t>İnsan davranışı hedefe yöneliktir. </a:t>
            </a:r>
          </a:p>
          <a:p>
            <a:endParaRPr lang="tr-T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Bu varsayımları dikkate aldığımızda davranışın rast gele olmadığı ayrıca herhangi bir neden olmadan davranışın oluşmayacağı düşüncesi doğrulanmaktadır. Çünkü insanın davranışta bulunması için dışsal ve içsel bir uyarı gerekmektedir. </a:t>
            </a:r>
          </a:p>
          <a:p>
            <a:r>
              <a:rPr lang="tr-TR" dirty="0" smtClean="0"/>
              <a:t>Davranış bilimcilere göre, insanın davranışta bulunması için bir uyaranın olması gerekir. Uyarıcı geldiğinde insan davranışta bulunur. </a:t>
            </a:r>
          </a:p>
          <a:p>
            <a:r>
              <a:rPr lang="tr-TR" dirty="0" smtClean="0"/>
              <a:t>Uyaran          Organizma           Tepki          Davranış </a:t>
            </a:r>
            <a:endParaRPr lang="tr-TR" dirty="0"/>
          </a:p>
        </p:txBody>
      </p:sp>
      <p:sp>
        <p:nvSpPr>
          <p:cNvPr id="4" name="3 Sağ Ok"/>
          <p:cNvSpPr/>
          <p:nvPr/>
        </p:nvSpPr>
        <p:spPr>
          <a:xfrm>
            <a:off x="2051720" y="5589240"/>
            <a:ext cx="720080" cy="268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Sağ Ok"/>
          <p:cNvSpPr/>
          <p:nvPr/>
        </p:nvSpPr>
        <p:spPr>
          <a:xfrm>
            <a:off x="4572000" y="5589240"/>
            <a:ext cx="792088" cy="2686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Sağ Ok"/>
          <p:cNvSpPr/>
          <p:nvPr/>
        </p:nvSpPr>
        <p:spPr>
          <a:xfrm>
            <a:off x="6372200" y="5589240"/>
            <a:ext cx="648072" cy="3406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p>
        </p:txBody>
      </p:sp>
      <p:sp>
        <p:nvSpPr>
          <p:cNvPr id="3" name="2 İçerik Yer Tutucusu"/>
          <p:cNvSpPr>
            <a:spLocks noGrp="1"/>
          </p:cNvSpPr>
          <p:nvPr>
            <p:ph idx="1"/>
          </p:nvPr>
        </p:nvSpPr>
        <p:spPr/>
        <p:txBody>
          <a:bodyPr/>
          <a:lstStyle/>
          <a:p>
            <a:r>
              <a:rPr lang="tr-TR" dirty="0" smtClean="0"/>
              <a:t>2. Motivasyon</a:t>
            </a:r>
          </a:p>
          <a:p>
            <a:pPr>
              <a:buNone/>
            </a:pPr>
            <a:r>
              <a:rPr lang="tr-TR" dirty="0" smtClean="0"/>
              <a:t>İnsanların, toplumun, grupların veya kurumların amaçları doğrultusunda çalışmaları için onların motive edilmesi gerekir. Çünkü motive edilen birey zevkle işini yapar ve bu da hem kendisinin hem de kurumun verimliliğini olumlu yönde etkiler. </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Motivasyon işin yapılması konusunda bireyin davranışlarını tanımlar. Her insan davranışının arkasında bir istek ve önünde bir amaç vardır. Amaca ulaşmak için insanın isteklerinin doyurulması gerekir. İstekleri karşılanan birey kurumun amaçlarını gerçekleştirmek için daha çok çaba gösterir.</a:t>
            </a:r>
            <a:endParaRPr lang="tr-T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3. Kişilik</a:t>
            </a:r>
          </a:p>
          <a:p>
            <a:r>
              <a:rPr lang="tr-TR" dirty="0" smtClean="0"/>
              <a:t>Kişilik, bir bireyin bütün ilgilerinin, yeteneklerinin, konuşma biçiminin, tutumlarının, dış görünümünün ve içinde bulunduğu ortama uyum şeklinin tüm özelliklerini kapsayan bir kavramdır. Bireyin kişiliği, hem çevrenin hem de kalıtsal özelliklerinin etkisiyle oluşur. Toplum, bireyin doğuştan getirdiği özellikleri bir kuyumcu ustalığıyla işleyerek onun kişiliğinin tamamlanmasına yardımcı olur.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1. Uyarıcı</a:t>
            </a:r>
          </a:p>
          <a:p>
            <a:r>
              <a:rPr lang="tr-TR" dirty="0" smtClean="0"/>
              <a:t>İnsan organizmasındaki gözlenebilen, kaydedilebilen ve ölçülebilen değişikliklere neden olan her etken bir uyaran olarak kabul edilebilir. İnsanın kendi iç alemi ile dış evrenin den kaynaklanan sayısız uyarıcılar, duyu hücrelerinden oluşan çeşitli duyu alıcılar tarafından beyne ulaştırıldığı zaman, organizmada bir takım  değişiklikler ve tepkiler zinciri ortaya çıkmaktadır.</a:t>
            </a:r>
            <a:endParaRPr lang="tr-T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4. </a:t>
            </a:r>
            <a:r>
              <a:rPr lang="tr-TR" dirty="0"/>
              <a:t>S</a:t>
            </a:r>
            <a:r>
              <a:rPr lang="tr-TR" dirty="0" smtClean="0"/>
              <a:t>osyal Grup</a:t>
            </a:r>
          </a:p>
          <a:p>
            <a:r>
              <a:rPr lang="tr-TR" dirty="0" smtClean="0"/>
              <a:t>Sosyal grupların davranış bilimleri açısından çok önemli olmasının nedeni, insan davranışlarının daha kolay anlaşılmasına yardımcı olmasıdır. Çünkü insanlar başkaları tarafından etkilenerek bir çok davranış gerçekleştirirler. </a:t>
            </a:r>
          </a:p>
          <a:p>
            <a:r>
              <a:rPr lang="tr-TR" dirty="0" smtClean="0"/>
              <a:t>Ortak bir amaç, ihtiyaç, inanç ve düşünce sistemi etrafında iki yada daha çok insanın karşılıklı ilişki içine girmeleri sosyal grubun oluşmasına zemin hazırlar.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5. Rol</a:t>
            </a:r>
          </a:p>
          <a:p>
            <a:r>
              <a:rPr lang="tr-TR" dirty="0" smtClean="0"/>
              <a:t>Rol kavramı farklı düzeylerdeki sosyal olayları birbirine bağlayan önemli kavramlardan biridir. </a:t>
            </a:r>
          </a:p>
          <a:p>
            <a:r>
              <a:rPr lang="tr-TR" dirty="0" smtClean="0"/>
              <a:t>Rol, belirli statülere sahip bireylerden istenen ve beklenen davranışlar bütünüdür.</a:t>
            </a: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6. Yetki</a:t>
            </a:r>
          </a:p>
          <a:p>
            <a:r>
              <a:rPr lang="tr-TR" dirty="0" smtClean="0"/>
              <a:t>Organizasyonlarda yetki, bireylerin davranışlarını ve kaynakların kullanımını kontrol edici ve etkileyici yasal bir güçtür.  </a:t>
            </a:r>
          </a:p>
          <a:p>
            <a:r>
              <a:rPr lang="tr-TR" dirty="0" smtClean="0"/>
              <a:t>Davranış bilimleri uzmanları yetki konusunda birçok araştırma yapmışlardır. Neticede, insanların farklı kişilik yapılarından dolayı yetki sahibi olma ve yetkili karşısında farklı davranışlar sergiledikleri bulunmuştur. </a:t>
            </a:r>
            <a:endParaRPr lang="tr-T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idx="1"/>
          </p:nvPr>
        </p:nvSpPr>
        <p:spPr/>
        <p:txBody>
          <a:bodyPr/>
          <a:lstStyle/>
          <a:p>
            <a:r>
              <a:rPr lang="tr-TR" dirty="0" smtClean="0"/>
              <a:t>7. Yönetim</a:t>
            </a:r>
          </a:p>
          <a:p>
            <a:r>
              <a:rPr lang="tr-TR" dirty="0" smtClean="0"/>
              <a:t>Yönetim, başka insanlar vasıtasıyla iş görmektir. </a:t>
            </a:r>
            <a:endParaRPr lang="tr-TR" dirty="0"/>
          </a:p>
          <a:p>
            <a:r>
              <a:rPr lang="tr-TR" dirty="0" smtClean="0"/>
              <a:t>Yönetim, üretim faktörlerini verimli bir şekilde bir araya getirme faaliyetidir. </a:t>
            </a: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8. Liderlik</a:t>
            </a:r>
          </a:p>
          <a:p>
            <a:r>
              <a:rPr lang="tr-TR" dirty="0" smtClean="0"/>
              <a:t>Lider, grubun amacını belirleyen, grup içi iletişimi sağlayan, yaratıcı, örgütleyici ve düzenleyici kimsedir. Liderlik ise, insanları belirlenen amaçlar doğrultusunda harekete geçirme yeteneğidir. </a:t>
            </a:r>
          </a:p>
          <a:p>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9. Çatışma</a:t>
            </a:r>
          </a:p>
          <a:p>
            <a:r>
              <a:rPr lang="tr-TR" dirty="0" smtClean="0"/>
              <a:t>Çatışma, iki yada daha fazla kişi veya grup arasında çeşitli kaynaklardan doğan anlaşmazlıklar bütünüdür. </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10. Güç</a:t>
            </a:r>
          </a:p>
          <a:p>
            <a:r>
              <a:rPr lang="tr-TR" dirty="0" smtClean="0"/>
              <a:t>Güç, başkalarını etkileyebilme kapasitesidir. Daha geniş bir tanımla, bir insanın kendi emirlerini veya istediği bir kuralı uygulaması için başkasını etkileme yeteneğidir. Eğer bir insan kendi istekleri doğrultusunda başkalarının hareketlerini etkileyebiliyorsa bu kişinin güç sahibi olduğunu söylemek mümkündür. </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Güç alanı, bir kişinin etkileyebileceği insanların toplamı</a:t>
            </a:r>
          </a:p>
          <a:p>
            <a:r>
              <a:rPr lang="tr-TR" dirty="0" smtClean="0"/>
              <a:t>Gücün konusu, kişinin başkalarını hangi konularda etkilediğini açıklar.</a:t>
            </a:r>
          </a:p>
          <a:p>
            <a:r>
              <a:rPr lang="tr-TR" dirty="0" smtClean="0"/>
              <a:t>Gücün kaynakları, insanın başkalarını etkileyebilmek için hangi kaynaklardan istifade ettiğini ifade eder. </a:t>
            </a:r>
          </a:p>
          <a:p>
            <a:endParaRPr lang="tr-T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11. Otorite</a:t>
            </a:r>
          </a:p>
          <a:p>
            <a:r>
              <a:rPr lang="tr-TR" dirty="0" err="1" smtClean="0"/>
              <a:t>Max</a:t>
            </a:r>
            <a:r>
              <a:rPr lang="tr-TR" dirty="0" smtClean="0"/>
              <a:t> </a:t>
            </a:r>
            <a:r>
              <a:rPr lang="tr-TR" dirty="0" err="1" smtClean="0"/>
              <a:t>Weber’e</a:t>
            </a:r>
            <a:r>
              <a:rPr lang="tr-TR" dirty="0" smtClean="0"/>
              <a:t> göre otorite, organizasyon ve grup üyelerinin şartsız ve istekli olarak yönetici veya liderlerin emirlerine uymalarıdır. </a:t>
            </a:r>
          </a:p>
          <a:p>
            <a:r>
              <a:rPr lang="tr-TR" dirty="0" smtClean="0"/>
              <a:t>Otorite, organizasyon ve grubun yöneticiye verdiği emir verme ve emrin gereklerini yerine getirmeyi bekleme hakkıdır. </a:t>
            </a:r>
          </a:p>
          <a:p>
            <a:r>
              <a:rPr lang="tr-TR" dirty="0" smtClean="0"/>
              <a:t>Otorite gücün kurumlaştırılmış halidir. Güç bir şeyi yapabilme yeteneğiyken, otorite bir şeyi yapabilme hakkıdır. </a:t>
            </a:r>
            <a:endParaRPr lang="tr-TR"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12. Norm</a:t>
            </a:r>
          </a:p>
          <a:p>
            <a:r>
              <a:rPr lang="tr-TR" dirty="0" smtClean="0"/>
              <a:t>Sosyal normlar, toplumsal yaşam içindeki bireylerin nasıl hareket edeceğini belirleyen yazılı ve yazılı olmayan kurallar topluluğudur. </a:t>
            </a:r>
          </a:p>
          <a:p>
            <a:r>
              <a:rPr lang="tr-TR" dirty="0" smtClean="0"/>
              <a:t>Sosyal normları, örfler, adetler, gelenekler, görgü, ahlak ve hukuk kuralları oluşturmaktadır.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Mesela, ışık dalgalarını göz, ses dalgalarını kulak, dokunma duyularını deri, tat duyularını dil, koku duyularını burun, beden pozisyonuyla ilgili verileri kas, kiriş ve eklemlerde yer alan kinetik alıcılar, beden dengesinin sağlanmasıyla ilgili duyuları iç kulaktaki yarım daire kanalları toplamaktadır. Bu anlamda duyu organları ya da diğer alıcı hücreler tarafından derlenen veriler, sinir sistemince sinirsel enerjiye çevrilmesiyle zihinde bir takım psikolojik işlemlerden sonra algısal ürünler haline dönüşürler.  </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13. Statü</a:t>
            </a:r>
          </a:p>
          <a:p>
            <a:r>
              <a:rPr lang="tr-TR" dirty="0" smtClean="0"/>
              <a:t>Bir kişinin sosyal sistem içindeki mevkii ve bu mevkiinin belirlediği hak ve görevleri ifade eder. </a:t>
            </a:r>
          </a:p>
          <a:p>
            <a:r>
              <a:rPr lang="tr-TR" dirty="0" smtClean="0"/>
              <a:t>Statü biçimsel ve biçimsel olmayan şekillerde görülebilir. Biçimsel statü, bir örgütün otorite yapısının belirlediği sıralamaya göre oluşturulur. Biçimsel olmayan statü ise, bireylere kendilerine duyulan sevgi ve sempati nedeniyle yakıştırılan sosyal dereceyi ve pozisyonu belirler. </a:t>
            </a:r>
            <a:endParaRPr lang="tr-TR" dirty="0"/>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İnsan beyninin alıcı hücrelerin topladığı verileri, bireyin iççinde bulunduğu ihtiyaçları, amaçları, beklentileri, geçmiş yaşantıları ve diğer  </a:t>
            </a:r>
            <a:r>
              <a:rPr lang="tr-TR" dirty="0" err="1" smtClean="0"/>
              <a:t>sosyo</a:t>
            </a:r>
            <a:r>
              <a:rPr lang="tr-TR" dirty="0" smtClean="0"/>
              <a:t>-kültürel etkenleri de hesaba katarak seçme ve örgütleme işlemlerine algılama adı verilmektedir.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2. Tepkiler</a:t>
            </a:r>
          </a:p>
          <a:p>
            <a:r>
              <a:rPr lang="tr-TR" dirty="0" smtClean="0"/>
              <a:t>İnsan organizmasının dış uyaranlardan kaynaklanan bedensel ya da ruhsal değişim yaşaması olarak tanımlanır. Açık ve kapalı olarak iki kısımda ele alınabilir. Açık tepkiler, konuşma, yürüme, oturma vs. gibi bir takım değişikliklere yol açan eylemlerden oluşur. Kapalı tepkiler ise, uyaran karşısında yüzünü kızarması, kaşların çatılması, sevinme, kıskanma, ağrı çekme gibi belirli eylem ve hareketi gerektirmeyen ancak bazı belirtileri dışa vuran davranışlardır.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Davranış Bilimleri</a:t>
            </a:r>
            <a:endParaRPr lang="tr-TR" dirty="0"/>
          </a:p>
        </p:txBody>
      </p:sp>
      <p:sp>
        <p:nvSpPr>
          <p:cNvPr id="3" name="2 İçerik Yer Tutucusu"/>
          <p:cNvSpPr>
            <a:spLocks noGrp="1"/>
          </p:cNvSpPr>
          <p:nvPr>
            <p:ph idx="1"/>
          </p:nvPr>
        </p:nvSpPr>
        <p:spPr/>
        <p:txBody>
          <a:bodyPr/>
          <a:lstStyle/>
          <a:p>
            <a:r>
              <a:rPr lang="tr-TR" dirty="0" smtClean="0"/>
              <a:t>Davranış etkiye karşı tepki ve canlıların gözlenebilen faaliyetleridir. Bu anlamda davranışların çeşitli yönlerini inceleyen bilimlere davranış bilimleri denir. Bu bilimler davranışları bilimsel açıdan yani sebep-sonuç ilişkisi içerisinde inceler.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Davranış bilimleri canlıların hareketlerini, davranış biçimlerini incelerken bu davranışların meydana geliş şeklini, değişimini, sebeplerini ve devamını açıklamaya çalışırlar.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r>
              <a:rPr lang="tr-TR" dirty="0" smtClean="0"/>
              <a:t>Davranışlar esas olarak insanla ilgili bütün bilimlerin alanına girdiği halde (ekonomi, tarih, hukuk, biyoloji, beşeri coğrafya, siyaset vs.) en  çok sosyoloji, psikoloji ve antropoloji bilimleri tarafından konu edinilmiştir. </a:t>
            </a:r>
          </a:p>
          <a:p>
            <a:r>
              <a:rPr lang="tr-TR" dirty="0" smtClean="0"/>
              <a:t>Bu disiplinlerden her biri insan davranışlarını kendilerine göre ele almakta ve çözüme ulaşmaya çalışmaktadır. Yani bu bilimlerin diğerlerinden farkı davranışları doğrudan ele almış olmalarıdır.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244</TotalTime>
  <Words>1713</Words>
  <Application>Microsoft Office PowerPoint</Application>
  <PresentationFormat>Ekran Gösterisi (4:3)</PresentationFormat>
  <Paragraphs>99</Paragraphs>
  <Slides>40</Slides>
  <Notes>0</Notes>
  <HiddenSlides>0</HiddenSlides>
  <MMClips>0</MMClips>
  <ScaleCrop>false</ScaleCrop>
  <HeadingPairs>
    <vt:vector size="4" baseType="variant">
      <vt:variant>
        <vt:lpstr>Tema</vt:lpstr>
      </vt:variant>
      <vt:variant>
        <vt:i4>1</vt:i4>
      </vt:variant>
      <vt:variant>
        <vt:lpstr>Slayt Başlıkları</vt:lpstr>
      </vt:variant>
      <vt:variant>
        <vt:i4>40</vt:i4>
      </vt:variant>
    </vt:vector>
  </HeadingPairs>
  <TitlesOfParts>
    <vt:vector size="41" baseType="lpstr">
      <vt:lpstr>Akış</vt:lpstr>
      <vt:lpstr>DAVRANIŞ BİLİMLERİ</vt:lpstr>
      <vt:lpstr>Davranış ve Şekilleri</vt:lpstr>
      <vt:lpstr>Slayt 3</vt:lpstr>
      <vt:lpstr>Slayt 4</vt:lpstr>
      <vt:lpstr>Slayt 5</vt:lpstr>
      <vt:lpstr>Slayt 6</vt:lpstr>
      <vt:lpstr>Davranış Bilimleri</vt:lpstr>
      <vt:lpstr>Slayt 8</vt:lpstr>
      <vt:lpstr>Slayt 9</vt:lpstr>
      <vt:lpstr>Slayt 10</vt:lpstr>
      <vt:lpstr>Slayt 11</vt:lpstr>
      <vt:lpstr>1. Doğum öncesi davranışlar</vt:lpstr>
      <vt:lpstr>2. Doğum sonrası davranışlar</vt:lpstr>
      <vt:lpstr>Slayt 14</vt:lpstr>
      <vt:lpstr>Davranış Bilimlerinin Birbiriyle İlişkisi</vt:lpstr>
      <vt:lpstr>Slayt 16</vt:lpstr>
      <vt:lpstr>Slayt 17</vt:lpstr>
      <vt:lpstr>Slayt 18</vt:lpstr>
      <vt:lpstr>Davranış Bilimlerinin Tarihi</vt:lpstr>
      <vt:lpstr>Slayt 20</vt:lpstr>
      <vt:lpstr>Slayt 21</vt:lpstr>
      <vt:lpstr>Davranış Bilimlerinin Metotları</vt:lpstr>
      <vt:lpstr>Slayt 23</vt:lpstr>
      <vt:lpstr>Slayt 24</vt:lpstr>
      <vt:lpstr>Davranış Bilimlerinin Temel Kavramları</vt:lpstr>
      <vt:lpstr>Slayt 26</vt:lpstr>
      <vt:lpstr>Slayt 27</vt:lpstr>
      <vt:lpstr>Slayt 28</vt:lpstr>
      <vt:lpstr>Slayt 29</vt:lpstr>
      <vt:lpstr>Slayt 30</vt:lpstr>
      <vt:lpstr>Slayt 31</vt:lpstr>
      <vt:lpstr>Slayt 32</vt:lpstr>
      <vt:lpstr>Slayt 33</vt:lpstr>
      <vt:lpstr>Slayt 34</vt:lpstr>
      <vt:lpstr>Slayt 35</vt:lpstr>
      <vt:lpstr>Slayt 36</vt:lpstr>
      <vt:lpstr>Slayt 37</vt:lpstr>
      <vt:lpstr>Slayt 38</vt:lpstr>
      <vt:lpstr>Slayt 39</vt:lpstr>
      <vt:lpstr>Slayt 40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DAVRANIŞ BİLİMLERİ</dc:title>
  <dc:creator>gold</dc:creator>
  <cp:lastModifiedBy>gold</cp:lastModifiedBy>
  <cp:revision>45</cp:revision>
  <dcterms:created xsi:type="dcterms:W3CDTF">2011-02-20T18:57:24Z</dcterms:created>
  <dcterms:modified xsi:type="dcterms:W3CDTF">2011-09-26T06:04:06Z</dcterms:modified>
</cp:coreProperties>
</file>