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4" r:id="rId8"/>
    <p:sldId id="262"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4" d="100"/>
          <a:sy n="84" d="100"/>
        </p:scale>
        <p:origin x="-966" y="60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36A7CF-FCB1-4A3E-B119-BB714BC536DD}" type="datetimeFigureOut">
              <a:rPr lang="tr-TR" smtClean="0"/>
              <a:pPr/>
              <a:t>23.01.2012</a:t>
            </a:fld>
            <a:endParaRPr lang="tr-TR"/>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endParaRPr lang="tr-TR"/>
          </a:p>
        </p:txBody>
      </p:sp>
      <p:sp>
        <p:nvSpPr>
          <p:cNvPr id="11" name="TextBox 10"/>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3962399" y="4392168"/>
            <a:ext cx="1219200" cy="365125"/>
          </a:xfrm>
        </p:spPr>
        <p:txBody>
          <a:bodyPr/>
          <a:lstStyle>
            <a:lvl1pPr algn="ctr">
              <a:defRPr sz="2400">
                <a:latin typeface="+mj-lt"/>
              </a:defRPr>
            </a:lvl1pPr>
          </a:lstStyle>
          <a:p>
            <a:fld id="{1EF042E1-95A9-4540-8390-3599B8E192A1}" type="slidenum">
              <a:rPr lang="tr-TR" smtClean="0"/>
              <a:pPr/>
              <a:t>‹#›</a:t>
            </a:fld>
            <a:endParaRPr lang="tr-TR"/>
          </a:p>
        </p:txBody>
      </p:sp>
      <p:sp>
        <p:nvSpPr>
          <p:cNvPr id="15" name="TextBox 14"/>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A36A7CF-FCB1-4A3E-B119-BB714BC536DD}" type="datetimeFigureOut">
              <a:rPr lang="tr-TR" smtClean="0"/>
              <a:pPr/>
              <a:t>23.01.2012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EF042E1-95A9-4540-8390-3599B8E192A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A36A7CF-FCB1-4A3E-B119-BB714BC536DD}" type="datetimeFigureOut">
              <a:rPr lang="tr-TR" smtClean="0"/>
              <a:pPr/>
              <a:t>23.01.2012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6096000" y="6356350"/>
            <a:ext cx="762000" cy="365125"/>
          </a:xfrm>
        </p:spPr>
        <p:txBody>
          <a:bodyPr/>
          <a:lstStyle/>
          <a:p>
            <a:fld id="{1EF042E1-95A9-4540-8390-3599B8E192A1}" type="slidenum">
              <a:rPr lang="tr-TR" smtClean="0"/>
              <a:pPr/>
              <a:t>‹#›</a:t>
            </a:fld>
            <a:endParaRPr lang="tr-TR"/>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36A7CF-FCB1-4A3E-B119-BB714BC536DD}" type="datetimeFigureOut">
              <a:rPr lang="tr-TR" smtClean="0"/>
              <a:pPr/>
              <a:t>23.01.2012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EF042E1-95A9-4540-8390-3599B8E192A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A36A7CF-FCB1-4A3E-B119-BB714BC536DD}" type="datetimeFigureOut">
              <a:rPr lang="tr-TR" smtClean="0"/>
              <a:pPr/>
              <a:t>23.01.2012</a:t>
            </a:fld>
            <a:endParaRPr lang="tr-TR"/>
          </a:p>
        </p:txBody>
      </p:sp>
      <p:sp>
        <p:nvSpPr>
          <p:cNvPr id="5" name="Footer Placeholder 4"/>
          <p:cNvSpPr>
            <a:spLocks noGrp="1"/>
          </p:cNvSpPr>
          <p:nvPr>
            <p:ph type="ftr" sz="quarter" idx="11"/>
          </p:nvPr>
        </p:nvSpPr>
        <p:spPr>
          <a:xfrm>
            <a:off x="5791200" y="6356350"/>
            <a:ext cx="2895600" cy="365125"/>
          </a:xfrm>
        </p:spPr>
        <p:txBody>
          <a:bodyPr/>
          <a:lstStyle/>
          <a:p>
            <a:endParaRPr lang="tr-TR"/>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fld id="{1EF042E1-95A9-4540-8390-3599B8E192A1}" type="slidenum">
              <a:rPr lang="tr-TR" smtClean="0"/>
              <a:pPr/>
              <a:t>‹#›</a:t>
            </a:fld>
            <a:endParaRPr lang="tr-TR"/>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4A36A7CF-FCB1-4A3E-B119-BB714BC536DD}" type="datetimeFigureOut">
              <a:rPr lang="tr-TR" smtClean="0"/>
              <a:pPr/>
              <a:t>23.01.2012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EF042E1-95A9-4540-8390-3599B8E192A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4A36A7CF-FCB1-4A3E-B119-BB714BC536DD}" type="datetimeFigureOut">
              <a:rPr lang="tr-TR" smtClean="0"/>
              <a:pPr/>
              <a:t>23.01.2012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EF042E1-95A9-4540-8390-3599B8E192A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4A36A7CF-FCB1-4A3E-B119-BB714BC536DD}" type="datetimeFigureOut">
              <a:rPr lang="tr-TR" smtClean="0"/>
              <a:pPr/>
              <a:t>23.01.2012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EF042E1-95A9-4540-8390-3599B8E192A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36A7CF-FCB1-4A3E-B119-BB714BC536DD}" type="datetimeFigureOut">
              <a:rPr lang="tr-TR" smtClean="0"/>
              <a:pPr/>
              <a:t>23.01.2012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EF042E1-95A9-4540-8390-3599B8E192A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tr-TR" smtClean="0"/>
              <a:t>Asıl başlık stili için tıklatın</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36A7CF-FCB1-4A3E-B119-BB714BC536DD}" type="datetimeFigureOut">
              <a:rPr lang="tr-TR" smtClean="0"/>
              <a:pPr/>
              <a:t>23.01.2012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EF042E1-95A9-4540-8390-3599B8E192A1}" type="slidenum">
              <a:rPr lang="tr-TR" smtClean="0"/>
              <a:pPr/>
              <a:t>‹#›</a:t>
            </a:fld>
            <a:endParaRPr lang="tr-TR"/>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5" name="Date Placeholder 4"/>
          <p:cNvSpPr>
            <a:spLocks noGrp="1"/>
          </p:cNvSpPr>
          <p:nvPr>
            <p:ph type="dt" sz="half" idx="10"/>
          </p:nvPr>
        </p:nvSpPr>
        <p:spPr/>
        <p:txBody>
          <a:bodyPr/>
          <a:lstStyle/>
          <a:p>
            <a:fld id="{4A36A7CF-FCB1-4A3E-B119-BB714BC536DD}" type="datetimeFigureOut">
              <a:rPr lang="tr-TR" smtClean="0"/>
              <a:pPr/>
              <a:t>23.01.2012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EF042E1-95A9-4540-8390-3599B8E192A1}" type="slidenum">
              <a:rPr lang="tr-TR" smtClean="0"/>
              <a:pPr/>
              <a:t>‹#›</a:t>
            </a:fld>
            <a:endParaRPr lang="tr-TR"/>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4A36A7CF-FCB1-4A3E-B119-BB714BC536DD}" type="datetimeFigureOut">
              <a:rPr lang="tr-TR" smtClean="0"/>
              <a:pPr/>
              <a:t>23.01.2012</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1EF042E1-95A9-4540-8390-3599B8E192A1}" type="slidenum">
              <a:rPr lang="tr-TR" smtClean="0"/>
              <a:pPr/>
              <a:t>‹#›</a:t>
            </a:fld>
            <a:endParaRPr lang="tr-TR"/>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KİŞİLİK VE DAVRANIŞ</a:t>
            </a:r>
            <a:endParaRPr lang="tr-TR" dirty="0"/>
          </a:p>
        </p:txBody>
      </p:sp>
      <p:sp>
        <p:nvSpPr>
          <p:cNvPr id="3" name="Alt Başlık 2"/>
          <p:cNvSpPr>
            <a:spLocks noGrp="1"/>
          </p:cNvSpPr>
          <p:nvPr>
            <p:ph type="subTitle" idx="1"/>
          </p:nvPr>
        </p:nvSpPr>
        <p:spPr/>
        <p:txBody>
          <a:bodyPr/>
          <a:lstStyle/>
          <a:p>
            <a:r>
              <a:rPr lang="tr-TR" dirty="0" smtClean="0"/>
              <a:t>Yrd.Doç. Dr. </a:t>
            </a:r>
            <a:r>
              <a:rPr lang="tr-TR" smtClean="0"/>
              <a:t>Nilüfer YÖRÜK KARAKILIÇ</a:t>
            </a:r>
            <a:endParaRPr lang="tr-TR"/>
          </a:p>
        </p:txBody>
      </p:sp>
    </p:spTree>
    <p:extLst>
      <p:ext uri="{BB962C8B-B14F-4D97-AF65-F5344CB8AC3E}">
        <p14:creationId xmlns="" xmlns:p14="http://schemas.microsoft.com/office/powerpoint/2010/main" val="20710230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Kalıtımla geçen çok sayıda özelliğin hepsi 46 kromozomda mevcuttur. Her kromozomda birçok özelliği belirleyen faktörler mevcuttur. Kromozomlarda gizlenen bu kalıtım faktörlerine belirtici anlamında genler denir. İnsan genleri henüz sayılamamakla beraber tek bir hücrede 20000 ile 120000 arasında gen olduğu sanılmaktadır. Döllenen yumurtadan başlanarak, insan vücudundaki her organın hücrelerine nüfus eden bu çok sayıdaki genler, insanın nasıl gelişeceğine ve hayatın başlangıcından ölene kadarki her aşamada ne tür özellikler göstereceğine dair bilgilerin depolandığı yerlerdir. </a:t>
            </a:r>
            <a:endParaRPr lang="tr-TR" dirty="0"/>
          </a:p>
        </p:txBody>
      </p:sp>
    </p:spTree>
    <p:extLst>
      <p:ext uri="{BB962C8B-B14F-4D97-AF65-F5344CB8AC3E}">
        <p14:creationId xmlns="" xmlns:p14="http://schemas.microsoft.com/office/powerpoint/2010/main" val="32240634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İnsan hücrelerinde depolanan bu genler, saçın, gözün, derinin rengini, kemiklerin uzunluğunu, kısalığını, insan bünyesiyle ilgili birçok özelliği tayin etmektedir. </a:t>
            </a:r>
          </a:p>
          <a:p>
            <a:r>
              <a:rPr lang="tr-TR" dirty="0" smtClean="0"/>
              <a:t> </a:t>
            </a:r>
            <a:endParaRPr lang="tr-TR" dirty="0"/>
          </a:p>
        </p:txBody>
      </p:sp>
    </p:spTree>
    <p:extLst>
      <p:ext uri="{BB962C8B-B14F-4D97-AF65-F5344CB8AC3E}">
        <p14:creationId xmlns="" xmlns:p14="http://schemas.microsoft.com/office/powerpoint/2010/main" val="37245361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2. </a:t>
            </a:r>
            <a:r>
              <a:rPr lang="tr-TR" dirty="0" err="1" smtClean="0"/>
              <a:t>Sosyo</a:t>
            </a:r>
            <a:r>
              <a:rPr lang="tr-TR" dirty="0" smtClean="0"/>
              <a:t>-Kültürel Faktörler</a:t>
            </a:r>
          </a:p>
          <a:p>
            <a:r>
              <a:rPr lang="tr-TR" dirty="0" smtClean="0"/>
              <a:t>Bütün insanlar hem çevrenin hem de kalıtımın ortak bir eseridir. Kalıtım ve çevre şartları arasındaki etkileşme sonucunda oluşan gelişmeyle birlikte olgunlaşarak belirli bir kişilik özelliğini kazanırlar. Çevre şartları içinde insanı en fazla etkileyen faktör, fertlerin içinde yaşadıkları toplumun </a:t>
            </a:r>
            <a:r>
              <a:rPr lang="tr-TR" dirty="0" err="1" smtClean="0"/>
              <a:t>sosyo</a:t>
            </a:r>
            <a:r>
              <a:rPr lang="tr-TR" dirty="0" smtClean="0"/>
              <a:t>-kültürel özellikleridir. </a:t>
            </a:r>
          </a:p>
          <a:p>
            <a:r>
              <a:rPr lang="tr-TR" dirty="0" smtClean="0"/>
              <a:t>Her fert, kendi kültürü tarafından önemli derecede etkilenir. Fertlerin bazı kişilik özellikleri kendi kültürünün çeşitli unsurları tarafından şekillenir. </a:t>
            </a:r>
          </a:p>
        </p:txBody>
      </p:sp>
    </p:spTree>
    <p:extLst>
      <p:ext uri="{BB962C8B-B14F-4D97-AF65-F5344CB8AC3E}">
        <p14:creationId xmlns="" xmlns:p14="http://schemas.microsoft.com/office/powerpoint/2010/main" val="12529852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Fertlerin karşılaştığı en önemli etkilenme, üyesi olduğu toplumun </a:t>
            </a:r>
            <a:r>
              <a:rPr lang="tr-TR" dirty="0" err="1" smtClean="0"/>
              <a:t>sosyo</a:t>
            </a:r>
            <a:r>
              <a:rPr lang="tr-TR" dirty="0" smtClean="0"/>
              <a:t>-kültürel yapısında kaynaklanmaktadır. </a:t>
            </a:r>
          </a:p>
          <a:p>
            <a:r>
              <a:rPr lang="tr-TR" dirty="0" smtClean="0"/>
              <a:t>İnsanlar doğdukları andan itibaren ölünceye kadar diğer insanların kendileri için hazırlamış oldukları belirli davranış şekillerini takip etmek zorunda kalmaktadırlar. Çocuk doğumdan başlayarak, çeşitli sosyal durumlar ve olaylar içinde olup, bunlardan etkilenerek kişiliğini geliştirmeye çalışır. </a:t>
            </a:r>
          </a:p>
          <a:p>
            <a:r>
              <a:rPr lang="tr-TR" dirty="0" smtClean="0"/>
              <a:t>Kişiliğin oluşumunda, </a:t>
            </a:r>
            <a:r>
              <a:rPr lang="tr-TR" dirty="0" err="1" smtClean="0"/>
              <a:t>sosyo</a:t>
            </a:r>
            <a:r>
              <a:rPr lang="tr-TR" dirty="0" smtClean="0"/>
              <a:t>-kültürel çevreden etkilenme ve şartlanma, gerçekte bir öğrenme sürecidir. Öğrenme, pekiştirilmiş tekrarlanma veya tecrübe sonucunda hafızada çok sayıda bilginin yer alması ve davranışta kalıcı değişmelerin meydana gelmesidir. </a:t>
            </a:r>
            <a:endParaRPr lang="tr-TR" dirty="0"/>
          </a:p>
        </p:txBody>
      </p:sp>
    </p:spTree>
    <p:extLst>
      <p:ext uri="{BB962C8B-B14F-4D97-AF65-F5344CB8AC3E}">
        <p14:creationId xmlns="" xmlns:p14="http://schemas.microsoft.com/office/powerpoint/2010/main" val="26004184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Her fert duyu organları aracılığıyla çevresindeki çeşitli </a:t>
            </a:r>
            <a:r>
              <a:rPr lang="tr-TR" dirty="0" err="1" smtClean="0"/>
              <a:t>uyarımlara</a:t>
            </a:r>
            <a:r>
              <a:rPr lang="tr-TR" dirty="0" smtClean="0"/>
              <a:t> açıktır. Çevredeki nesnelerden, kurallardan ve olaylardan gelen uyarımlar, duyu organlarıyla alınıp ferdin bilincinde yer aldığı zaman algılama gerçekleşmiş olur. Algılama ve buna bağlı olarak gelişen öğrenme olayı, fertlerin fiziki ve sosyal çevrelerine uyum göstermelerini sağlayacak olan birer zihinsel mekanizmalardır. </a:t>
            </a:r>
            <a:endParaRPr lang="tr-TR" dirty="0"/>
          </a:p>
        </p:txBody>
      </p:sp>
    </p:spTree>
    <p:extLst>
      <p:ext uri="{BB962C8B-B14F-4D97-AF65-F5344CB8AC3E}">
        <p14:creationId xmlns="" xmlns:p14="http://schemas.microsoft.com/office/powerpoint/2010/main" val="39448216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Algılama olayı her fertte benzer </a:t>
            </a:r>
            <a:r>
              <a:rPr lang="tr-TR" dirty="0" err="1" smtClean="0"/>
              <a:t>uyarımlara</a:t>
            </a:r>
            <a:r>
              <a:rPr lang="tr-TR" dirty="0" smtClean="0"/>
              <a:t> karşı farklılık gösterebilir. Bunun nedeni;</a:t>
            </a:r>
          </a:p>
          <a:p>
            <a:r>
              <a:rPr lang="tr-TR" dirty="0" smtClean="0"/>
              <a:t>a) Uyarım faktörlerinin fiziksel özellikleri</a:t>
            </a:r>
          </a:p>
          <a:p>
            <a:r>
              <a:rPr lang="tr-TR" dirty="0" smtClean="0"/>
              <a:t>Duyu organlarına gelen bütün uyarımlar, ferdin bilincine ulaşmayabilir.</a:t>
            </a:r>
          </a:p>
          <a:p>
            <a:r>
              <a:rPr lang="tr-TR" dirty="0" smtClean="0"/>
              <a:t>b) Bedensel organların kapasitelerinin farklılığı</a:t>
            </a:r>
          </a:p>
          <a:p>
            <a:r>
              <a:rPr lang="tr-TR" dirty="0" smtClean="0"/>
              <a:t>Fertlerin farklı duyu organları özelliklerine sahip olmasıdır. </a:t>
            </a:r>
          </a:p>
          <a:p>
            <a:r>
              <a:rPr lang="tr-TR" dirty="0" smtClean="0"/>
              <a:t>c) Zihinsel yeteneklerin farklılığı</a:t>
            </a:r>
          </a:p>
          <a:p>
            <a:r>
              <a:rPr lang="tr-TR" dirty="0" smtClean="0"/>
              <a:t>d) Ferdin hafızasında yer alan daha önceki tecrübeler</a:t>
            </a:r>
          </a:p>
          <a:p>
            <a:r>
              <a:rPr lang="tr-TR" dirty="0" smtClean="0"/>
              <a:t>e) Ferdin tutumu, beklentileri ve o andaki duygusal durumu</a:t>
            </a:r>
          </a:p>
          <a:p>
            <a:pPr marL="0" indent="0">
              <a:buNone/>
            </a:pPr>
            <a:endParaRPr lang="tr-TR" dirty="0"/>
          </a:p>
        </p:txBody>
      </p:sp>
    </p:spTree>
    <p:extLst>
      <p:ext uri="{BB962C8B-B14F-4D97-AF65-F5344CB8AC3E}">
        <p14:creationId xmlns="" xmlns:p14="http://schemas.microsoft.com/office/powerpoint/2010/main" val="28084986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3. Aile Faktörü</a:t>
            </a:r>
          </a:p>
          <a:p>
            <a:r>
              <a:rPr lang="tr-TR" dirty="0" smtClean="0"/>
              <a:t>Aile, insanların karşılaştıkları ilk sosyal gruptur. Bu bakımdan fertlerin </a:t>
            </a:r>
            <a:r>
              <a:rPr lang="tr-TR" dirty="0" err="1" smtClean="0"/>
              <a:t>sosyo</a:t>
            </a:r>
            <a:r>
              <a:rPr lang="tr-TR" dirty="0" smtClean="0"/>
              <a:t>-kültürel değerleri ilk öğrenmeye başladıkları yer de aile ortamıdır.  Şu halde anne-baba toplumsallaşmanın ilk kaynağı ve ilk modelidir. Hem </a:t>
            </a:r>
            <a:r>
              <a:rPr lang="tr-TR" dirty="0" err="1" smtClean="0"/>
              <a:t>sosyo</a:t>
            </a:r>
            <a:r>
              <a:rPr lang="tr-TR" dirty="0" smtClean="0"/>
              <a:t>-kültürel değerleri ve tutumları hem de özel bazı davranış biçimlerini, ana-babayı örnek alarak öğrenirler. </a:t>
            </a:r>
          </a:p>
          <a:p>
            <a:r>
              <a:rPr lang="tr-TR" dirty="0" smtClean="0"/>
              <a:t>Anne ve babalar, çocuklarını yetiştirirken, çocuklar anne ve babalarının ahlaki, kültürel ve kişilik özelliklerini taklit ederek öğrenirler. </a:t>
            </a:r>
          </a:p>
        </p:txBody>
      </p:sp>
    </p:spTree>
    <p:extLst>
      <p:ext uri="{BB962C8B-B14F-4D97-AF65-F5344CB8AC3E}">
        <p14:creationId xmlns="" xmlns:p14="http://schemas.microsoft.com/office/powerpoint/2010/main" val="7095454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Anne ve babanın çoğu yetiştirirken ortaya koyduğu tutum eğer demokratik özellik taşıyorsa, çocuğun objektiflik kazandığı, rasyonel davrandığı ve aktif olduğu tespit edilirken, kendi dediklerini yaptırmaya çalışan otoriter bir tavır sergilenmesi durumunda, çocuğun yetişkinlik döneminde pısırık, çekingen ve özgüvensiz bir kişilik geliştirdiği gözlenmiştir. Kişilik gelişimi için bu durumun dozajının iyi ayarlanması gerekmektedir. Ne çok serbest ne de çok otoriter tutumlar sağlıklı bir kişilik gelişimi için uygun değildir. </a:t>
            </a:r>
          </a:p>
          <a:p>
            <a:endParaRPr lang="tr-TR" dirty="0"/>
          </a:p>
        </p:txBody>
      </p:sp>
    </p:spTree>
    <p:extLst>
      <p:ext uri="{BB962C8B-B14F-4D97-AF65-F5344CB8AC3E}">
        <p14:creationId xmlns="" xmlns:p14="http://schemas.microsoft.com/office/powerpoint/2010/main" val="22252440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4. Sosyal Sınıf Faktörü</a:t>
            </a:r>
          </a:p>
          <a:p>
            <a:r>
              <a:rPr lang="tr-TR" dirty="0" smtClean="0"/>
              <a:t>Kişiliğin oluşmasında önemli etkenlerden biri de sosyal sınıf faktörüdür. Ferdin sahip olduğu sosyal sınıf, onun eğitim imkanlarını, yaşama biçimini, düşünce ve eğilimlerini, tüketim kalıplarını ve çeşitli kişisel özelliklerini etkileyebilir. </a:t>
            </a:r>
          </a:p>
          <a:p>
            <a:r>
              <a:rPr lang="tr-TR" dirty="0" smtClean="0"/>
              <a:t>Her fert kendi sosyal sınıfına uygun yaşam tarzı ve özellikleri geliştirmektedir. </a:t>
            </a:r>
            <a:endParaRPr lang="tr-TR" dirty="0"/>
          </a:p>
        </p:txBody>
      </p:sp>
    </p:spTree>
    <p:extLst>
      <p:ext uri="{BB962C8B-B14F-4D97-AF65-F5344CB8AC3E}">
        <p14:creationId xmlns="" xmlns:p14="http://schemas.microsoft.com/office/powerpoint/2010/main" val="19305554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5. Coğrafi ve Fiziki Faktörler</a:t>
            </a:r>
          </a:p>
          <a:p>
            <a:r>
              <a:rPr lang="tr-TR" dirty="0" smtClean="0"/>
              <a:t>Kişiliğin oluşmasında insanın içinde doğup büyüdüğü coğrafi çevrenin etkisi inkar edilemez. Coğrafi çevre içinde iklimin, tabiat ve yaşanan bölgenin fiziki şartlarının fertlerin kişilik özellikleri üzerinde belirgin etkileri vardır. Örneğin, kıyı kesimde yaşayan insanlarla, kara bölgesinde, ova ve dağlık yörelerde, sıcak ve soğuk iklimlerde yaşayanların birbirlerinden diğer faktörlerin etkisi bir yana bırakılsa bile, sadece coğrafi farklılıktan ileri gelen kişilik farklılıkları olmaktadır. Bu anlamda, soğuk iklim şartlarında yaşayan insanların sert, donuk mizaçlı, buna karşılık sıcak iklim ve kıyı kesimlerin insanlarım daha yumuşak mizaçlı oldukları gözlenmektedir. </a:t>
            </a:r>
            <a:endParaRPr lang="tr-TR" dirty="0"/>
          </a:p>
        </p:txBody>
      </p:sp>
    </p:spTree>
    <p:extLst>
      <p:ext uri="{BB962C8B-B14F-4D97-AF65-F5344CB8AC3E}">
        <p14:creationId xmlns="" xmlns:p14="http://schemas.microsoft.com/office/powerpoint/2010/main" val="3105190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KİŞİLİK KAVRAMI</a:t>
            </a:r>
            <a:endParaRPr lang="tr-TR" dirty="0"/>
          </a:p>
        </p:txBody>
      </p:sp>
      <p:sp>
        <p:nvSpPr>
          <p:cNvPr id="3" name="İçerik Yer Tutucusu 2"/>
          <p:cNvSpPr>
            <a:spLocks noGrp="1"/>
          </p:cNvSpPr>
          <p:nvPr>
            <p:ph idx="1"/>
          </p:nvPr>
        </p:nvSpPr>
        <p:spPr/>
        <p:txBody>
          <a:bodyPr/>
          <a:lstStyle/>
          <a:p>
            <a:r>
              <a:rPr lang="tr-TR" dirty="0" smtClean="0"/>
              <a:t>Kişilik kavram olarak, ferdin yaşama biçimi şeklinde tanımlanabilir. Kişilik kavramı şu boyutları içerir; iyilik, güzellik, dürüstlük, mutluluk, kötülük, çirkinlik, zeka, eğitim, duygu, neşe, keder, öfke, inanç, arkadaşlık, gelenekler, toplumsallık, çıkarcılık, ahlak, sorumluluk, kültür, içtenlik, konuşkanlık, kıskançlık, sinirlilik  vb.</a:t>
            </a:r>
            <a:endParaRPr lang="tr-TR" dirty="0"/>
          </a:p>
        </p:txBody>
      </p:sp>
    </p:spTree>
    <p:extLst>
      <p:ext uri="{BB962C8B-B14F-4D97-AF65-F5344CB8AC3E}">
        <p14:creationId xmlns="" xmlns:p14="http://schemas.microsoft.com/office/powerpoint/2010/main" val="13017115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6. Diğer Faktörler</a:t>
            </a:r>
          </a:p>
          <a:p>
            <a:r>
              <a:rPr lang="tr-TR" dirty="0" smtClean="0"/>
              <a:t>Kişiliğin oluşumunda çok önemli bir rol oynayan bu faktörlerin dışında, daha çok sayıda, bilinen bilinmeyen, gözlenen gözlenmeyen ve ölçülebilen ölçülemeyen çeşitli faktörlerin etkisi mevcuttur. Bunlardan en önemli iki tanesi; iletişim araçları ve yetişkin, yaşlılar grubu olduğu söylenebilir. </a:t>
            </a:r>
          </a:p>
          <a:p>
            <a:endParaRPr lang="tr-TR" dirty="0"/>
          </a:p>
        </p:txBody>
      </p:sp>
    </p:spTree>
    <p:extLst>
      <p:ext uri="{BB962C8B-B14F-4D97-AF65-F5344CB8AC3E}">
        <p14:creationId xmlns="" xmlns:p14="http://schemas.microsoft.com/office/powerpoint/2010/main" val="23478366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Kişiliğin Üç Yönü</a:t>
            </a:r>
            <a:endParaRPr lang="tr-TR" dirty="0"/>
          </a:p>
        </p:txBody>
      </p:sp>
      <p:sp>
        <p:nvSpPr>
          <p:cNvPr id="3" name="İçerik Yer Tutucusu 2"/>
          <p:cNvSpPr>
            <a:spLocks noGrp="1"/>
          </p:cNvSpPr>
          <p:nvPr>
            <p:ph idx="1"/>
          </p:nvPr>
        </p:nvSpPr>
        <p:spPr/>
        <p:txBody>
          <a:bodyPr/>
          <a:lstStyle/>
          <a:p>
            <a:r>
              <a:rPr lang="tr-TR" dirty="0" smtClean="0"/>
              <a:t>Kişilik, karakter, mizaç ve yeteneklerden oluşmaktadır. Karakter kavramı, kişiliğin sosyal ve ahlaki özelliklerini ifade eder. Davranışlarını toplumdaki sosyal değerler sistemine ve ahlak kurallarına uyduran ve benimseyenlere karakterli ifadesi , tersi durumda ise karaktersiz ifadesi kullanılmaktadır. </a:t>
            </a:r>
          </a:p>
          <a:p>
            <a:r>
              <a:rPr lang="tr-TR" dirty="0" smtClean="0"/>
              <a:t>Mizaç, ferdin duygusallık ve hareketlilik özelliklerini temsil eder ve halk arasında huy olarak adlandırılır. Mizaç ve huy, kişilerin duygusal denge durumlarını anlatır. Ağırkanlı, </a:t>
            </a:r>
            <a:r>
              <a:rPr lang="tr-TR" dirty="0" err="1" smtClean="0"/>
              <a:t>melenkolik</a:t>
            </a:r>
            <a:r>
              <a:rPr lang="tr-TR" dirty="0" smtClean="0"/>
              <a:t>, </a:t>
            </a:r>
            <a:r>
              <a:rPr lang="tr-TR" dirty="0" err="1" smtClean="0"/>
              <a:t>aabi</a:t>
            </a:r>
            <a:r>
              <a:rPr lang="tr-TR" dirty="0" smtClean="0"/>
              <a:t> gibi örnekler mizaç örnekleridir. </a:t>
            </a:r>
            <a:endParaRPr lang="tr-TR" dirty="0"/>
          </a:p>
        </p:txBody>
      </p:sp>
    </p:spTree>
    <p:extLst>
      <p:ext uri="{BB962C8B-B14F-4D97-AF65-F5344CB8AC3E}">
        <p14:creationId xmlns="" xmlns:p14="http://schemas.microsoft.com/office/powerpoint/2010/main" val="14389078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Yetenek, zihinsel ve bedensel olmak üzere iki gruba ayrılır. Zihinsel yetenek, kişinin belirli ilişkileri kavrayabilme, analiz edebilme, sınıflandırma, sentez  ve bütünleştirme yapabilme, anlayabilme, anlatabilme, yorumlayabilme ve sonuca varabilme gibi zihinsel özelliklerin tamamıdır.  Bedensel yetenek ise, kişilerin duyu sistemleri ve bedensel organları aracılığıyla  bazı olguları gerçekleştirebilmeleri şeklindeki bedensel özelliklerin tamamıdır. Yürüme, koşma, </a:t>
            </a:r>
            <a:r>
              <a:rPr lang="tr-TR" dirty="0" err="1" smtClean="0"/>
              <a:t>dukunma</a:t>
            </a:r>
            <a:r>
              <a:rPr lang="tr-TR" dirty="0" smtClean="0"/>
              <a:t> hissi, işitme, renk ayırma, derinliği ayırma, </a:t>
            </a:r>
            <a:r>
              <a:rPr lang="tr-TR" dirty="0" err="1" smtClean="0"/>
              <a:t>tad</a:t>
            </a:r>
            <a:r>
              <a:rPr lang="tr-TR" dirty="0" smtClean="0"/>
              <a:t> ve koku hissetme, el, kol, ayak gibi organları belli bir koordinasyon içinde kullanma bedensel yeteneklerin e n önemlileridir. </a:t>
            </a:r>
            <a:endParaRPr lang="tr-TR" dirty="0"/>
          </a:p>
        </p:txBody>
      </p:sp>
    </p:spTree>
    <p:extLst>
      <p:ext uri="{BB962C8B-B14F-4D97-AF65-F5344CB8AC3E}">
        <p14:creationId xmlns="" xmlns:p14="http://schemas.microsoft.com/office/powerpoint/2010/main" val="23943650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KİŞİLİK TEORİLERİ VE TİPLERİ</a:t>
            </a:r>
            <a:endParaRPr lang="tr-TR" dirty="0"/>
          </a:p>
        </p:txBody>
      </p:sp>
      <p:sp>
        <p:nvSpPr>
          <p:cNvPr id="3" name="İçerik Yer Tutucusu 2"/>
          <p:cNvSpPr>
            <a:spLocks noGrp="1"/>
          </p:cNvSpPr>
          <p:nvPr>
            <p:ph idx="1"/>
          </p:nvPr>
        </p:nvSpPr>
        <p:spPr/>
        <p:txBody>
          <a:bodyPr/>
          <a:lstStyle/>
          <a:p>
            <a:r>
              <a:rPr lang="tr-TR" dirty="0" smtClean="0"/>
              <a:t>Bilim adamları kişilik oluşumu, gelişimi ve görünümü ile ilgili teoriler geliştirmişlerdir.  Bunlar;</a:t>
            </a:r>
          </a:p>
          <a:p>
            <a:r>
              <a:rPr lang="tr-TR" dirty="0" smtClean="0"/>
              <a:t>1. Freud’un Kişilik Teorileri</a:t>
            </a:r>
          </a:p>
          <a:p>
            <a:r>
              <a:rPr lang="tr-TR" dirty="0" smtClean="0"/>
              <a:t>Freud kişiliği duygusal açıdan ele almıştır. Kişilik denilen olgunun fertlerin duygu yapılarından kaynaklandığı görüşündedir. </a:t>
            </a:r>
          </a:p>
          <a:p>
            <a:r>
              <a:rPr lang="tr-TR" dirty="0" smtClean="0"/>
              <a:t>Freud’un kişilikle ilgili teorilerinden birisi kişiliği meydana getiren dilimler ve ikincisi kişiliğin </a:t>
            </a:r>
            <a:r>
              <a:rPr lang="tr-TR" dirty="0" err="1" smtClean="0"/>
              <a:t>psikoseksüel</a:t>
            </a:r>
            <a:r>
              <a:rPr lang="tr-TR" dirty="0" smtClean="0"/>
              <a:t> gelişmesiyle ilgili görüşleridir. </a:t>
            </a:r>
            <a:endParaRPr lang="tr-TR" dirty="0"/>
          </a:p>
        </p:txBody>
      </p:sp>
    </p:spTree>
    <p:extLst>
      <p:ext uri="{BB962C8B-B14F-4D97-AF65-F5344CB8AC3E}">
        <p14:creationId xmlns="" xmlns:p14="http://schemas.microsoft.com/office/powerpoint/2010/main" val="1884359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a) Freud’a göre kişilik alt benlik(</a:t>
            </a:r>
            <a:r>
              <a:rPr lang="tr-TR" dirty="0" err="1" smtClean="0"/>
              <a:t>id</a:t>
            </a:r>
            <a:r>
              <a:rPr lang="tr-TR" dirty="0" smtClean="0"/>
              <a:t>), üst benlik(</a:t>
            </a:r>
            <a:r>
              <a:rPr lang="tr-TR" dirty="0" err="1" smtClean="0"/>
              <a:t>superego</a:t>
            </a:r>
            <a:r>
              <a:rPr lang="tr-TR" dirty="0" smtClean="0"/>
              <a:t>) ve benlik(ego) üç temel dilimden oluşmaktadır. İnsan davranışlarını yöneten alt benlik içgüdüsel ve bilinçsiz güçlerin barınağıdır. Alt benlik, insanların doğuştan getirdikleri, birinci dereceden tatmin edilmeleri gereken biyolojik ve fizyolojik ihtiyaçlar ile arzuların depolandığı alandır. Freud’a göre libido adı verilen alt benlik ayıp, günah, suç ve yasak gibi kültürel sınırlamalardan etkilenmez ve insanların doğal dürtü ve hislerini temsil eder. </a:t>
            </a:r>
          </a:p>
          <a:p>
            <a:r>
              <a:rPr lang="tr-TR" dirty="0" smtClean="0"/>
              <a:t>Üst benlik, alt benliğin tam karşıtıdır ve tamamen ferdin </a:t>
            </a:r>
            <a:r>
              <a:rPr lang="tr-TR" dirty="0" err="1" smtClean="0"/>
              <a:t>sosyo</a:t>
            </a:r>
            <a:r>
              <a:rPr lang="tr-TR" dirty="0" smtClean="0"/>
              <a:t>-kültürel çevresinin eseridir. Üst benlik fertlerin kültürel ortamdan kazandığı en asil düşüncelerini, dini ve ahlaki değerlerini, örf ve adetlerini, büyüklerinden öğrendikleri bütün iyi niteliklerini temsil etmektedir. </a:t>
            </a:r>
            <a:endParaRPr lang="tr-TR" dirty="0"/>
          </a:p>
        </p:txBody>
      </p:sp>
    </p:spTree>
    <p:extLst>
      <p:ext uri="{BB962C8B-B14F-4D97-AF65-F5344CB8AC3E}">
        <p14:creationId xmlns="" xmlns:p14="http://schemas.microsoft.com/office/powerpoint/2010/main" val="20279472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Benlik ise, insanın iç evreni ile dış evreni arasındaki ilişkileri düzenleyen bilinçli bir arabulucudur. </a:t>
            </a:r>
          </a:p>
          <a:p>
            <a:r>
              <a:rPr lang="tr-TR" dirty="0" smtClean="0"/>
              <a:t>Freud’a göre kişilik benlik, alt benlik ve üst benlikten oluşmaktadır. Ferdin olumlu veya olumsuz yönü ya da kontrollü veya kontrolsüz arzusu arasındaki dengeyi de benlik sağlamaktadır. Kişiler arasındaki farklılığın temel kaynağı üç kişilik dilimi arasındaki dengenin kişiden kişiye farklı noktalarda dengeye varmasıdır. </a:t>
            </a:r>
          </a:p>
          <a:p>
            <a:r>
              <a:rPr lang="tr-TR" dirty="0" smtClean="0"/>
              <a:t>b) </a:t>
            </a:r>
            <a:r>
              <a:rPr lang="tr-TR" dirty="0"/>
              <a:t>F</a:t>
            </a:r>
            <a:r>
              <a:rPr lang="tr-TR" dirty="0" smtClean="0"/>
              <a:t>reud insan davranışlarının arkasında hep cinsellik faktörünü aradığı gibi insanın ruhi gelişmesini ve kişiliğin oluşumunu da tamamen cinsel gelişme olarak ele almıştır.  </a:t>
            </a:r>
            <a:endParaRPr lang="tr-TR" dirty="0"/>
          </a:p>
        </p:txBody>
      </p:sp>
    </p:spTree>
    <p:extLst>
      <p:ext uri="{BB962C8B-B14F-4D97-AF65-F5344CB8AC3E}">
        <p14:creationId xmlns="" xmlns:p14="http://schemas.microsoft.com/office/powerpoint/2010/main" val="17025909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Freud insanın </a:t>
            </a:r>
            <a:r>
              <a:rPr lang="tr-TR" dirty="0" err="1" smtClean="0"/>
              <a:t>psikoseksüel</a:t>
            </a:r>
            <a:r>
              <a:rPr lang="tr-TR" dirty="0" smtClean="0"/>
              <a:t> gelişiminin her birinin bir önceki dönemin devamı niteliğinde beş aşamadan meydana geldiğini ileri sürmektedir. </a:t>
            </a:r>
          </a:p>
          <a:p>
            <a:r>
              <a:rPr lang="tr-TR" dirty="0" smtClean="0"/>
              <a:t>*Oral dönem-1-1,5 yaş arası </a:t>
            </a:r>
          </a:p>
          <a:p>
            <a:r>
              <a:rPr lang="tr-TR" dirty="0" smtClean="0"/>
              <a:t>*Anal dönem- 1-3 yaş arası</a:t>
            </a:r>
          </a:p>
          <a:p>
            <a:r>
              <a:rPr lang="tr-TR" dirty="0" err="1" smtClean="0"/>
              <a:t>Fallik</a:t>
            </a:r>
            <a:r>
              <a:rPr lang="tr-TR" dirty="0" smtClean="0"/>
              <a:t> dönem- 3-5 yaş arası</a:t>
            </a:r>
          </a:p>
          <a:p>
            <a:r>
              <a:rPr lang="tr-TR" dirty="0" err="1" smtClean="0"/>
              <a:t>Latent</a:t>
            </a:r>
            <a:r>
              <a:rPr lang="tr-TR" dirty="0" smtClean="0"/>
              <a:t> dönem- 6-11 yaş arası</a:t>
            </a:r>
          </a:p>
          <a:p>
            <a:r>
              <a:rPr lang="tr-TR" dirty="0" err="1" smtClean="0"/>
              <a:t>Genital</a:t>
            </a:r>
            <a:r>
              <a:rPr lang="tr-TR" dirty="0" smtClean="0"/>
              <a:t> dönem- 11-13 yaş</a:t>
            </a:r>
          </a:p>
          <a:p>
            <a:endParaRPr lang="tr-TR" dirty="0" smtClean="0"/>
          </a:p>
          <a:p>
            <a:endParaRPr lang="tr-TR" dirty="0"/>
          </a:p>
        </p:txBody>
      </p:sp>
    </p:spTree>
    <p:extLst>
      <p:ext uri="{BB962C8B-B14F-4D97-AF65-F5344CB8AC3E}">
        <p14:creationId xmlns="" xmlns:p14="http://schemas.microsoft.com/office/powerpoint/2010/main" val="38715709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2. </a:t>
            </a:r>
            <a:r>
              <a:rPr lang="tr-TR" dirty="0" err="1" smtClean="0"/>
              <a:t>Alfred</a:t>
            </a:r>
            <a:r>
              <a:rPr lang="tr-TR" dirty="0" smtClean="0"/>
              <a:t> Adler’in Kişilik Yaklaşımı</a:t>
            </a:r>
          </a:p>
          <a:p>
            <a:r>
              <a:rPr lang="tr-TR" dirty="0" smtClean="0"/>
              <a:t>Adler göre kişilik, ferdin kendisine, diğer insanlara ve topluma karşı geliştirdiği tutumların ürünü olarak gelişir. Adler, insan davranışlarının hayatın ilk gününden başlayarak, toplumsal bir yapı içinde geliştiğini vurgular. </a:t>
            </a:r>
          </a:p>
          <a:p>
            <a:r>
              <a:rPr lang="tr-TR" dirty="0" smtClean="0"/>
              <a:t>Aile içinde doğan birey, ana-baba ve diğer aile üyeleriyle birlikte sosyal çevresindeki kişilerle ilgili olarak geliştirdiği ilişkiler daha sonraki yaşama biçimini tayin eder. Kişinin alışılmış davranış örüntüleri 4-5 yaşlarındaki yaşam biçiminin etkisi altındadır. </a:t>
            </a:r>
          </a:p>
          <a:p>
            <a:endParaRPr lang="tr-TR" dirty="0"/>
          </a:p>
        </p:txBody>
      </p:sp>
    </p:spTree>
    <p:extLst>
      <p:ext uri="{BB962C8B-B14F-4D97-AF65-F5344CB8AC3E}">
        <p14:creationId xmlns="" xmlns:p14="http://schemas.microsoft.com/office/powerpoint/2010/main" val="22098721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Adler’e göre insan davranışlarının gerisindeki temel motif üstünlük ve egemenlik, içgüdüsüyle güç ve prestij sağlayabilmedir. </a:t>
            </a:r>
          </a:p>
          <a:p>
            <a:r>
              <a:rPr lang="tr-TR" dirty="0" smtClean="0"/>
              <a:t>Adler de Freud gibi hayatın ilk 5 yılının ve bu süredeki aile içi ilişkilerin kişilik özelliklerinin belirlenmesinde büyük önem taşıdığını kabul etmektedir. </a:t>
            </a:r>
            <a:endParaRPr lang="tr-TR" dirty="0"/>
          </a:p>
        </p:txBody>
      </p:sp>
    </p:spTree>
    <p:extLst>
      <p:ext uri="{BB962C8B-B14F-4D97-AF65-F5344CB8AC3E}">
        <p14:creationId xmlns="" xmlns:p14="http://schemas.microsoft.com/office/powerpoint/2010/main" val="28822756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3. Carl </a:t>
            </a:r>
            <a:r>
              <a:rPr lang="tr-TR" dirty="0" err="1" smtClean="0"/>
              <a:t>Gustav</a:t>
            </a:r>
            <a:r>
              <a:rPr lang="tr-TR" dirty="0" smtClean="0"/>
              <a:t> </a:t>
            </a:r>
            <a:r>
              <a:rPr lang="tr-TR" dirty="0" err="1" smtClean="0"/>
              <a:t>Jung’ın</a:t>
            </a:r>
            <a:r>
              <a:rPr lang="tr-TR" dirty="0" smtClean="0"/>
              <a:t> Kişilik Yaklaşımı</a:t>
            </a:r>
          </a:p>
          <a:p>
            <a:r>
              <a:rPr lang="tr-TR" dirty="0" err="1" smtClean="0"/>
              <a:t>Jung’a</a:t>
            </a:r>
            <a:r>
              <a:rPr lang="tr-TR" dirty="0" smtClean="0"/>
              <a:t> göre kişiliğin tümüne </a:t>
            </a:r>
            <a:r>
              <a:rPr lang="tr-TR" dirty="0" err="1" smtClean="0"/>
              <a:t>psişe</a:t>
            </a:r>
            <a:r>
              <a:rPr lang="tr-TR" dirty="0" smtClean="0"/>
              <a:t> denir. </a:t>
            </a:r>
            <a:r>
              <a:rPr lang="tr-TR" dirty="0" err="1" smtClean="0"/>
              <a:t>Jung</a:t>
            </a:r>
            <a:r>
              <a:rPr lang="tr-TR" dirty="0" smtClean="0"/>
              <a:t>, </a:t>
            </a:r>
            <a:r>
              <a:rPr lang="tr-TR" dirty="0" err="1" smtClean="0"/>
              <a:t>psişe</a:t>
            </a:r>
            <a:r>
              <a:rPr lang="tr-TR" dirty="0" smtClean="0"/>
              <a:t> kavramıyla insanı bir bütün olarak ele alır ve kişiliğin birbirinden farklı biçimde çalışan ancak birbiriyle etkileşim durumunda olan sistemlerden oluştuğunu ileri sürer. Bu sistemler; bilinç, kişisel bilinç dışı ve </a:t>
            </a:r>
            <a:r>
              <a:rPr lang="tr-TR" dirty="0" err="1" smtClean="0"/>
              <a:t>kollektif</a:t>
            </a:r>
            <a:r>
              <a:rPr lang="tr-TR" dirty="0" smtClean="0"/>
              <a:t> bilinçdışıdır. </a:t>
            </a:r>
          </a:p>
          <a:p>
            <a:r>
              <a:rPr lang="tr-TR" dirty="0" smtClean="0"/>
              <a:t>Hayatın ilk dönemlerinde belirmeye başlayan bilinç kişiliği oluşturan sistemlerden ilkidir. Çocuk giderek ana-babasını, oyuncaklarını ve çevresindeki diğer nesneleri seçmeye başlar. Gitgide bilinç alanının geliştirilmesi </a:t>
            </a:r>
            <a:r>
              <a:rPr lang="tr-TR" dirty="0" err="1" smtClean="0"/>
              <a:t>jung’ın</a:t>
            </a:r>
            <a:r>
              <a:rPr lang="tr-TR" dirty="0" smtClean="0"/>
              <a:t> düşünme, hissetme, duyu ve sentez diye adlandırdığı zihin fonksiyonlarının günlük hayatta sürekli uygulanmasıyla sağlanır.</a:t>
            </a:r>
            <a:endParaRPr lang="tr-TR" dirty="0"/>
          </a:p>
        </p:txBody>
      </p:sp>
    </p:spTree>
    <p:extLst>
      <p:ext uri="{BB962C8B-B14F-4D97-AF65-F5344CB8AC3E}">
        <p14:creationId xmlns="" xmlns:p14="http://schemas.microsoft.com/office/powerpoint/2010/main" val="25272282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Kişilik, bir insanı ilgilendiren her şeydir. Kişilik, insanın ana rahmine düştüğü andan ölene kadar devam eden bir süreçtir. Bu tanımdan anlaşılıyor ki herkesin  bir kişiliği vardır. İstenmeyen veya olumsuz olarak nitelendirilen özellikler de kişiliğin bir boyutudur. </a:t>
            </a:r>
          </a:p>
          <a:p>
            <a:r>
              <a:rPr lang="tr-TR" dirty="0" smtClean="0"/>
              <a:t>Kişilik, insanların yaşadıkları hayat ve sürdükleri ömür içinde ortaya koydukları bütün davranışların ve sahip oldukları özelliklerin toplamıdır. Bu davranışların bir kısmı insanın bedeni yapısından ve biyolojisinden kaynaklanır, bir kısmı toplumun kendilerine yüklediği ve öğrettiği davranışlardır,  bir kısmı ise kişinin psikolojisinden ve ruhsal yapısından kaynaklanır. </a:t>
            </a:r>
            <a:endParaRPr lang="tr-TR" dirty="0"/>
          </a:p>
        </p:txBody>
      </p:sp>
    </p:spTree>
    <p:extLst>
      <p:ext uri="{BB962C8B-B14F-4D97-AF65-F5344CB8AC3E}">
        <p14:creationId xmlns="" xmlns:p14="http://schemas.microsoft.com/office/powerpoint/2010/main" val="19015895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Jung’ın</a:t>
            </a:r>
            <a:r>
              <a:rPr lang="tr-TR" dirty="0" smtClean="0"/>
              <a:t> ikinci unsuru kişisel bilinç dışı, bazı bilgileri kendine gerek duyduğunda bilince çıkartması, hatırlamak istemediğini ise bilinçaltında tutmasıdır.</a:t>
            </a:r>
          </a:p>
          <a:p>
            <a:r>
              <a:rPr lang="tr-TR" dirty="0" err="1" smtClean="0"/>
              <a:t>Jung’ın</a:t>
            </a:r>
            <a:r>
              <a:rPr lang="tr-TR" dirty="0" smtClean="0"/>
              <a:t> kişilik yaklaşımının üçüncü bölümü </a:t>
            </a:r>
            <a:r>
              <a:rPr lang="tr-TR" dirty="0" err="1" smtClean="0"/>
              <a:t>kollektif</a:t>
            </a:r>
            <a:r>
              <a:rPr lang="tr-TR" dirty="0" smtClean="0"/>
              <a:t> bilinçdışıdır.  Bilinç ve </a:t>
            </a:r>
            <a:r>
              <a:rPr lang="tr-TR" dirty="0" err="1" smtClean="0"/>
              <a:t>biliinçdışı</a:t>
            </a:r>
            <a:r>
              <a:rPr lang="tr-TR" dirty="0" smtClean="0"/>
              <a:t> kavramları kişinin kendi yaşantılarının bir ürünüdür. Oysa </a:t>
            </a:r>
            <a:r>
              <a:rPr lang="tr-TR" dirty="0" err="1" smtClean="0"/>
              <a:t>kollektif</a:t>
            </a:r>
            <a:r>
              <a:rPr lang="tr-TR" dirty="0" smtClean="0"/>
              <a:t> bilinçdışı ferdin mensubu olduğu toplumun kalıtımsal özellikleriyle ilintilidir. </a:t>
            </a:r>
            <a:endParaRPr lang="tr-TR" dirty="0"/>
          </a:p>
        </p:txBody>
      </p:sp>
    </p:spTree>
    <p:extLst>
      <p:ext uri="{BB962C8B-B14F-4D97-AF65-F5344CB8AC3E}">
        <p14:creationId xmlns="" xmlns:p14="http://schemas.microsoft.com/office/powerpoint/2010/main" val="28840837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4. </a:t>
            </a:r>
            <a:r>
              <a:rPr lang="tr-TR" dirty="0" err="1" smtClean="0"/>
              <a:t>Eric</a:t>
            </a:r>
            <a:r>
              <a:rPr lang="tr-TR" dirty="0" smtClean="0"/>
              <a:t> </a:t>
            </a:r>
            <a:r>
              <a:rPr lang="tr-TR" dirty="0" err="1" smtClean="0"/>
              <a:t>Berne</a:t>
            </a:r>
            <a:r>
              <a:rPr lang="tr-TR" dirty="0" smtClean="0"/>
              <a:t> Kişilik Teorileri</a:t>
            </a:r>
          </a:p>
          <a:p>
            <a:r>
              <a:rPr lang="tr-TR" dirty="0" smtClean="0"/>
              <a:t>a)Kişiliğin ebeveynlik yönü</a:t>
            </a:r>
          </a:p>
          <a:p>
            <a:r>
              <a:rPr lang="tr-TR" dirty="0" smtClean="0"/>
              <a:t>b)Kişiliğin çocukluk yönü</a:t>
            </a:r>
          </a:p>
          <a:p>
            <a:r>
              <a:rPr lang="tr-TR" dirty="0" smtClean="0"/>
              <a:t>c)Kişiliğin olgunluk yönü</a:t>
            </a:r>
            <a:endParaRPr lang="tr-TR" dirty="0"/>
          </a:p>
        </p:txBody>
      </p:sp>
    </p:spTree>
    <p:extLst>
      <p:ext uri="{BB962C8B-B14F-4D97-AF65-F5344CB8AC3E}">
        <p14:creationId xmlns="" xmlns:p14="http://schemas.microsoft.com/office/powerpoint/2010/main" val="32923391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5. Karen </a:t>
            </a:r>
            <a:r>
              <a:rPr lang="tr-TR" dirty="0" err="1" smtClean="0"/>
              <a:t>Horney’in</a:t>
            </a:r>
            <a:r>
              <a:rPr lang="tr-TR" dirty="0" smtClean="0"/>
              <a:t> Kişilik Teorisi</a:t>
            </a:r>
          </a:p>
          <a:p>
            <a:r>
              <a:rPr lang="tr-TR" dirty="0" smtClean="0"/>
              <a:t>Kişiliğin temel elemanı korku ve kaygıdır. Her fert çeşitli kaynaklardan ileri gelen korku ve kaygılarını yenebilmek için birçok faaliyette bulunur. </a:t>
            </a:r>
          </a:p>
          <a:p>
            <a:r>
              <a:rPr lang="tr-TR" dirty="0" smtClean="0"/>
              <a:t>a)insanlara yaklaşarak sevgi ve yakınlık duyma suretiyle kaygı ve korkuları giderme çabaları şeklinde kişilik geliştirme</a:t>
            </a:r>
          </a:p>
          <a:p>
            <a:r>
              <a:rPr lang="tr-TR" dirty="0" smtClean="0"/>
              <a:t>b)insanlardan uzak durmak, onlara karışmamak ve yalnız başına hareket etmek suretiyle korku ve kaygılardan kurtulma çabaları </a:t>
            </a:r>
            <a:r>
              <a:rPr lang="tr-TR" dirty="0"/>
              <a:t>şeklinde kişilik </a:t>
            </a:r>
            <a:r>
              <a:rPr lang="tr-TR" dirty="0" smtClean="0"/>
              <a:t>geliştirme</a:t>
            </a:r>
          </a:p>
          <a:p>
            <a:r>
              <a:rPr lang="tr-TR" dirty="0" smtClean="0"/>
              <a:t>c)insanlara karşı gelmek, onlarla mücadeleye girmek, güçlü ve yenilmez olduğunu göstermek</a:t>
            </a:r>
            <a:r>
              <a:rPr lang="tr-TR" dirty="0"/>
              <a:t> suretiyle korku ve kaygılardan kurtulma çabaları şeklinde kişilik geliştirme</a:t>
            </a:r>
          </a:p>
          <a:p>
            <a:endParaRPr lang="tr-TR" dirty="0"/>
          </a:p>
        </p:txBody>
      </p:sp>
    </p:spTree>
    <p:extLst>
      <p:ext uri="{BB962C8B-B14F-4D97-AF65-F5344CB8AC3E}">
        <p14:creationId xmlns="" xmlns:p14="http://schemas.microsoft.com/office/powerpoint/2010/main" val="32014690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Kişilik Tipleri</a:t>
            </a:r>
            <a:endParaRPr lang="tr-TR" dirty="0"/>
          </a:p>
        </p:txBody>
      </p:sp>
      <p:sp>
        <p:nvSpPr>
          <p:cNvPr id="3" name="İçerik Yer Tutucusu 2"/>
          <p:cNvSpPr>
            <a:spLocks noGrp="1"/>
          </p:cNvSpPr>
          <p:nvPr>
            <p:ph idx="1"/>
          </p:nvPr>
        </p:nvSpPr>
        <p:spPr/>
        <p:txBody>
          <a:bodyPr>
            <a:normAutofit fontScale="92500"/>
          </a:bodyPr>
          <a:lstStyle/>
          <a:p>
            <a:r>
              <a:rPr lang="tr-TR" dirty="0" smtClean="0"/>
              <a:t>1. Atletik tip</a:t>
            </a:r>
          </a:p>
          <a:p>
            <a:r>
              <a:rPr lang="tr-TR" dirty="0" smtClean="0"/>
              <a:t>Uzun boylu, göğüs kafesi kaslı ve geniş, kasları gelişmiş, boynu uzun, sağlam bir iskelet sistemine sahip, lider olma eğiliminde, gösterişi seven bir yapıdır. </a:t>
            </a:r>
          </a:p>
          <a:p>
            <a:r>
              <a:rPr lang="tr-TR" dirty="0" smtClean="0"/>
              <a:t>2. Astenik tip</a:t>
            </a:r>
          </a:p>
          <a:p>
            <a:r>
              <a:rPr lang="tr-TR" dirty="0" smtClean="0"/>
              <a:t>Uzun ve ince yapılı, kemikler zarif ve narin, soğukkanlı, inatçı, alıngan, içe dönük, gururlu, kompleks eğilimli, güçlü bir dikkat toplama yeteneğine sahip bireydir. </a:t>
            </a:r>
          </a:p>
          <a:p>
            <a:r>
              <a:rPr lang="tr-TR" dirty="0" smtClean="0"/>
              <a:t>3. Piknik tip</a:t>
            </a:r>
          </a:p>
          <a:p>
            <a:r>
              <a:rPr lang="tr-TR" dirty="0" smtClean="0"/>
              <a:t>Orta boylu, yüzü, gövdesi ve boynu kalın, vücudun genel görünümü dolgun ve yuvarlak, kasları yumuşak, dışa açık, </a:t>
            </a:r>
            <a:r>
              <a:rPr lang="tr-TR" dirty="0" err="1" smtClean="0"/>
              <a:t>toplumcul</a:t>
            </a:r>
            <a:r>
              <a:rPr lang="tr-TR" dirty="0" smtClean="0"/>
              <a:t>, açık kalpli, sempatik, iyimser, alçak gönüllü bir yapıdır. </a:t>
            </a:r>
            <a:endParaRPr lang="tr-TR" dirty="0"/>
          </a:p>
        </p:txBody>
      </p:sp>
    </p:spTree>
    <p:extLst>
      <p:ext uri="{BB962C8B-B14F-4D97-AF65-F5344CB8AC3E}">
        <p14:creationId xmlns="" xmlns:p14="http://schemas.microsoft.com/office/powerpoint/2010/main" val="24029134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BİLİNÇALTI KİŞİLİK ÖZELLİKLERİNİN DAVRANIŞSAL YÖNLERİ </a:t>
            </a:r>
            <a:endParaRPr lang="tr-TR" dirty="0"/>
          </a:p>
        </p:txBody>
      </p:sp>
      <p:sp>
        <p:nvSpPr>
          <p:cNvPr id="3" name="İçerik Yer Tutucusu 2"/>
          <p:cNvSpPr>
            <a:spLocks noGrp="1"/>
          </p:cNvSpPr>
          <p:nvPr>
            <p:ph idx="1"/>
          </p:nvPr>
        </p:nvSpPr>
        <p:spPr/>
        <p:txBody>
          <a:bodyPr/>
          <a:lstStyle/>
          <a:p>
            <a:r>
              <a:rPr lang="tr-TR" dirty="0" smtClean="0"/>
              <a:t>A. Kompleksler</a:t>
            </a:r>
          </a:p>
          <a:p>
            <a:r>
              <a:rPr lang="tr-TR" dirty="0" smtClean="0"/>
              <a:t>İnsanların görülmeyen kişilik özelliklerini oluştururlar. </a:t>
            </a:r>
          </a:p>
          <a:p>
            <a:r>
              <a:rPr lang="tr-TR" dirty="0" smtClean="0"/>
              <a:t>1.Ödip kompleksi</a:t>
            </a:r>
          </a:p>
          <a:p>
            <a:r>
              <a:rPr lang="tr-TR" dirty="0" smtClean="0"/>
              <a:t>Freud’a göre her çocuk kendi cinsinden olmayan ebeveynine bağlanır, kendi cinsinden olan ebeveyni ise sevmez. Buna </a:t>
            </a:r>
            <a:r>
              <a:rPr lang="tr-TR" dirty="0" err="1" smtClean="0"/>
              <a:t>ödip</a:t>
            </a:r>
            <a:r>
              <a:rPr lang="tr-TR" dirty="0" smtClean="0"/>
              <a:t> kompleksi demiştir. Mesela erkek çocuklar 4 6 7 yaşları arasında </a:t>
            </a:r>
            <a:r>
              <a:rPr lang="tr-TR" dirty="0" err="1" smtClean="0"/>
              <a:t>ödip</a:t>
            </a:r>
            <a:r>
              <a:rPr lang="tr-TR" dirty="0" smtClean="0"/>
              <a:t> evresi  sırasında annelerini severler, onu yalnız kendileri için ister, babalarını kıskanırlar. </a:t>
            </a:r>
            <a:r>
              <a:rPr lang="tr-TR" dirty="0" err="1" smtClean="0"/>
              <a:t>Ödip</a:t>
            </a:r>
            <a:r>
              <a:rPr lang="tr-TR" dirty="0" smtClean="0"/>
              <a:t> evresi 6-7 yaş arası son bulur. </a:t>
            </a:r>
            <a:endParaRPr lang="tr-TR" dirty="0"/>
          </a:p>
        </p:txBody>
      </p:sp>
    </p:spTree>
    <p:extLst>
      <p:ext uri="{BB962C8B-B14F-4D97-AF65-F5344CB8AC3E}">
        <p14:creationId xmlns="" xmlns:p14="http://schemas.microsoft.com/office/powerpoint/2010/main" val="25770761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2. </a:t>
            </a:r>
            <a:r>
              <a:rPr lang="tr-TR" dirty="0" err="1" smtClean="0"/>
              <a:t>Hadımlık</a:t>
            </a:r>
            <a:r>
              <a:rPr lang="tr-TR" dirty="0" smtClean="0"/>
              <a:t> kompleksi</a:t>
            </a:r>
          </a:p>
          <a:p>
            <a:r>
              <a:rPr lang="tr-TR" dirty="0" smtClean="0"/>
              <a:t>Cinsel fonksiyonlarda yetersizlik ya da başarısızlık kompleksi olarak tanımlanır. Özellikle erkeklerde nesli devam ettirebilme anlamında çocuk sahibi olamama korkusu bu kompleksin ürünüdür. </a:t>
            </a:r>
          </a:p>
          <a:p>
            <a:pPr marL="0" indent="0">
              <a:buNone/>
            </a:pPr>
            <a:endParaRPr lang="tr-TR" dirty="0"/>
          </a:p>
        </p:txBody>
      </p:sp>
    </p:spTree>
    <p:extLst>
      <p:ext uri="{BB962C8B-B14F-4D97-AF65-F5344CB8AC3E}">
        <p14:creationId xmlns="" xmlns:p14="http://schemas.microsoft.com/office/powerpoint/2010/main" val="8655233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3. Diana Kompleksi</a:t>
            </a:r>
          </a:p>
          <a:p>
            <a:r>
              <a:rPr lang="tr-TR" dirty="0" smtClean="0"/>
              <a:t>Kadınlara mahsusudur. Bu kompleks kadın </a:t>
            </a:r>
            <a:r>
              <a:rPr lang="tr-TR" dirty="0" err="1" smtClean="0"/>
              <a:t>olmakdan</a:t>
            </a:r>
            <a:r>
              <a:rPr lang="tr-TR" dirty="0" smtClean="0"/>
              <a:t> hoşnut olmayıp erkeksi tavırlar sergileme şeklinde ortaya çıkar. </a:t>
            </a:r>
            <a:endParaRPr lang="tr-TR" dirty="0"/>
          </a:p>
        </p:txBody>
      </p:sp>
    </p:spTree>
    <p:extLst>
      <p:ext uri="{BB962C8B-B14F-4D97-AF65-F5344CB8AC3E}">
        <p14:creationId xmlns="" xmlns:p14="http://schemas.microsoft.com/office/powerpoint/2010/main" val="23484697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4. Kain Kompleksi</a:t>
            </a:r>
          </a:p>
          <a:p>
            <a:r>
              <a:rPr lang="tr-TR" dirty="0" smtClean="0"/>
              <a:t>Kardeş kıskançlığını vurgular. </a:t>
            </a:r>
            <a:endParaRPr lang="tr-TR" dirty="0"/>
          </a:p>
        </p:txBody>
      </p:sp>
    </p:spTree>
    <p:extLst>
      <p:ext uri="{BB962C8B-B14F-4D97-AF65-F5344CB8AC3E}">
        <p14:creationId xmlns="" xmlns:p14="http://schemas.microsoft.com/office/powerpoint/2010/main" val="36499035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5. Aşağılık Kompleksi</a:t>
            </a:r>
          </a:p>
          <a:p>
            <a:r>
              <a:rPr lang="tr-TR" dirty="0" smtClean="0"/>
              <a:t>Bu kompleks kişinin kendini yetersiz görmesiyle ilgilidir. </a:t>
            </a:r>
            <a:endParaRPr lang="tr-TR" dirty="0"/>
          </a:p>
        </p:txBody>
      </p:sp>
    </p:spTree>
    <p:extLst>
      <p:ext uri="{BB962C8B-B14F-4D97-AF65-F5344CB8AC3E}">
        <p14:creationId xmlns="" xmlns:p14="http://schemas.microsoft.com/office/powerpoint/2010/main" val="25800786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Bilinçaltının Diğer Davranışsal Yansımaları</a:t>
            </a:r>
            <a:endParaRPr lang="tr-TR" dirty="0"/>
          </a:p>
        </p:txBody>
      </p:sp>
      <p:sp>
        <p:nvSpPr>
          <p:cNvPr id="3" name="İçerik Yer Tutucusu 2"/>
          <p:cNvSpPr>
            <a:spLocks noGrp="1"/>
          </p:cNvSpPr>
          <p:nvPr>
            <p:ph idx="1"/>
          </p:nvPr>
        </p:nvSpPr>
        <p:spPr/>
        <p:txBody>
          <a:bodyPr/>
          <a:lstStyle/>
          <a:p>
            <a:r>
              <a:rPr lang="tr-TR" dirty="0" smtClean="0"/>
              <a:t>1. Rüyalar ve simgeler</a:t>
            </a:r>
          </a:p>
          <a:p>
            <a:r>
              <a:rPr lang="tr-TR" dirty="0" smtClean="0"/>
              <a:t>2. Yanılma ve dil sürçmeleri</a:t>
            </a:r>
          </a:p>
          <a:p>
            <a:r>
              <a:rPr lang="tr-TR" dirty="0" smtClean="0"/>
              <a:t>3. Şakalar ve sarhoşluk</a:t>
            </a:r>
          </a:p>
          <a:p>
            <a:endParaRPr lang="tr-TR" dirty="0"/>
          </a:p>
        </p:txBody>
      </p:sp>
    </p:spTree>
    <p:extLst>
      <p:ext uri="{BB962C8B-B14F-4D97-AF65-F5344CB8AC3E}">
        <p14:creationId xmlns="" xmlns:p14="http://schemas.microsoft.com/office/powerpoint/2010/main" val="971002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Kişilik, bir kişinin bütün özelliklerini yansıtan bir kavramdır. Genel olarak kişilik ile belirli bir ferdin bütün özellikleri anlatılmak istenir. Fakat davranışsal açıdan, kişilik ferdin zihinsel, bedensel ve ruhsal özelliklerinde görülen dışa vurumlardır.  </a:t>
            </a:r>
          </a:p>
          <a:p>
            <a:r>
              <a:rPr lang="tr-TR" dirty="0" smtClean="0"/>
              <a:t>Yeryüzünde her insan zihinsel, bedensel ve ruhsal bakımdan birbirine benzerlik gösterse bile, tamamen diğer insanlardan ayrı ve farklı bir kişiliğe sahip olacaktır. </a:t>
            </a:r>
            <a:endParaRPr lang="tr-TR" dirty="0"/>
          </a:p>
        </p:txBody>
      </p:sp>
    </p:spTree>
    <p:extLst>
      <p:ext uri="{BB962C8B-B14F-4D97-AF65-F5344CB8AC3E}">
        <p14:creationId xmlns="" xmlns:p14="http://schemas.microsoft.com/office/powerpoint/2010/main" val="138619229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Kişiliğin Değerlendirilmesi</a:t>
            </a:r>
            <a:endParaRPr lang="tr-TR" dirty="0"/>
          </a:p>
        </p:txBody>
      </p:sp>
      <p:sp>
        <p:nvSpPr>
          <p:cNvPr id="3" name="İçerik Yer Tutucusu 2"/>
          <p:cNvSpPr>
            <a:spLocks noGrp="1"/>
          </p:cNvSpPr>
          <p:nvPr>
            <p:ph idx="1"/>
          </p:nvPr>
        </p:nvSpPr>
        <p:spPr/>
        <p:txBody>
          <a:bodyPr/>
          <a:lstStyle/>
          <a:p>
            <a:r>
              <a:rPr lang="tr-TR" dirty="0" smtClean="0"/>
              <a:t>1. </a:t>
            </a:r>
            <a:r>
              <a:rPr lang="tr-TR" dirty="0" err="1" smtClean="0"/>
              <a:t>Anamnez</a:t>
            </a:r>
            <a:endParaRPr lang="tr-TR" dirty="0" smtClean="0"/>
          </a:p>
          <a:p>
            <a:r>
              <a:rPr lang="tr-TR" dirty="0" err="1" smtClean="0"/>
              <a:t>Anamnez</a:t>
            </a:r>
            <a:r>
              <a:rPr lang="tr-TR" dirty="0" smtClean="0"/>
              <a:t>, kişinin soy geçmişi, aile yapısı, </a:t>
            </a:r>
            <a:r>
              <a:rPr lang="tr-TR" dirty="0" err="1" smtClean="0"/>
              <a:t>içind</a:t>
            </a:r>
            <a:r>
              <a:rPr lang="tr-TR" dirty="0" smtClean="0"/>
              <a:t> yetiştiği </a:t>
            </a:r>
            <a:r>
              <a:rPr lang="tr-TR" dirty="0"/>
              <a:t>ortamın </a:t>
            </a:r>
            <a:r>
              <a:rPr lang="tr-TR" dirty="0" err="1"/>
              <a:t>sosyo</a:t>
            </a:r>
            <a:r>
              <a:rPr lang="tr-TR" dirty="0"/>
              <a:t>-ekonomik yapısı, </a:t>
            </a:r>
            <a:r>
              <a:rPr lang="tr-TR" dirty="0" smtClean="0"/>
              <a:t>arkadaşlıkları, eğitim yaşantısı, cinsel yaşantısı ve sosyal yaşantısı konularını kapsar. </a:t>
            </a:r>
          </a:p>
          <a:p>
            <a:r>
              <a:rPr lang="tr-TR" dirty="0" smtClean="0"/>
              <a:t>2. Anket ve görüşmeler</a:t>
            </a:r>
          </a:p>
          <a:p>
            <a:r>
              <a:rPr lang="tr-TR" dirty="0" smtClean="0"/>
              <a:t>Kişilik testleri bu türdendir. </a:t>
            </a:r>
          </a:p>
          <a:p>
            <a:r>
              <a:rPr lang="tr-TR" dirty="0" smtClean="0"/>
              <a:t>3. Serbest çağrışım</a:t>
            </a:r>
          </a:p>
          <a:p>
            <a:r>
              <a:rPr lang="tr-TR" dirty="0" smtClean="0"/>
              <a:t>Serbest çağrışımda kişinin rahat bir pozisyonda aklına gelenleri söylemesi istenir. Bu yolla kişinin bilinç altına inilmek istenir. </a:t>
            </a:r>
          </a:p>
          <a:p>
            <a:endParaRPr lang="tr-TR" dirty="0"/>
          </a:p>
        </p:txBody>
      </p:sp>
    </p:spTree>
    <p:extLst>
      <p:ext uri="{BB962C8B-B14F-4D97-AF65-F5344CB8AC3E}">
        <p14:creationId xmlns="" xmlns:p14="http://schemas.microsoft.com/office/powerpoint/2010/main" val="38116987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4. </a:t>
            </a:r>
            <a:r>
              <a:rPr lang="tr-TR" dirty="0" err="1" smtClean="0"/>
              <a:t>Projektif</a:t>
            </a:r>
            <a:r>
              <a:rPr lang="tr-TR" dirty="0" smtClean="0"/>
              <a:t> testler</a:t>
            </a:r>
          </a:p>
          <a:p>
            <a:r>
              <a:rPr lang="tr-TR" dirty="0" smtClean="0"/>
              <a:t>Fertlerin kabul edilmeyen ve istenmeyen fikir, düşünce, duygu ve içgüdülerinin kendilerinin farkında olmadan ortaya çıkarılması yani dışa yansıtılmasıdır. </a:t>
            </a:r>
          </a:p>
          <a:p>
            <a:r>
              <a:rPr lang="tr-TR" dirty="0" smtClean="0"/>
              <a:t>a)Tematik algı testi: ferdin diğer insanlarla olan ilişkileri araştırılır. Kişiliğin sosyal yönü ile ilgilenilir. 20 adet resim kartına kişiden bir hikaye </a:t>
            </a:r>
            <a:r>
              <a:rPr lang="tr-TR" smtClean="0"/>
              <a:t>uydurması istenir. </a:t>
            </a:r>
            <a:endParaRPr lang="tr-TR" dirty="0" smtClean="0"/>
          </a:p>
          <a:p>
            <a:r>
              <a:rPr lang="tr-TR" dirty="0" smtClean="0"/>
              <a:t>b)</a:t>
            </a:r>
            <a:r>
              <a:rPr lang="tr-TR" dirty="0" err="1" smtClean="0"/>
              <a:t>Rorschach</a:t>
            </a:r>
            <a:r>
              <a:rPr lang="tr-TR" dirty="0" smtClean="0"/>
              <a:t> testi: mürekkep lekeleri ile oluşturulmuş kartları kişinin yorumlaması istenir.</a:t>
            </a:r>
            <a:endParaRPr lang="tr-TR" dirty="0"/>
          </a:p>
        </p:txBody>
      </p:sp>
    </p:spTree>
    <p:extLst>
      <p:ext uri="{BB962C8B-B14F-4D97-AF65-F5344CB8AC3E}">
        <p14:creationId xmlns="" xmlns:p14="http://schemas.microsoft.com/office/powerpoint/2010/main" val="2571969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Kişilik, zamanın insanlara birer biyolojik ve sosyal özellikler olarak yüklediği ve belirli bir zaman içinde de sürekliliğini koruyan psikolojik davranışlardaki farklılıkların ve ortaklıkların hepsini belirleyen eğilim ve karakterlerin tamamına verilen addır. </a:t>
            </a:r>
          </a:p>
          <a:p>
            <a:r>
              <a:rPr lang="tr-TR" dirty="0" smtClean="0"/>
              <a:t>Kişilik özellikleri de diğer insan davranış değişkenleri gibi zaman içinde değişmelere maruz kalır. Çevre şartlarının çok hızlı değiştiği zamanlarda kişilik özellikleri de daha kısa sürelerde değişikliğe uğrar. Çocuk ve gençlerin kişilik özellikleri yaşlılara göre daha hızlı bir değişiklik gösterir. </a:t>
            </a:r>
            <a:endParaRPr lang="tr-TR" dirty="0"/>
          </a:p>
        </p:txBody>
      </p:sp>
    </p:spTree>
    <p:extLst>
      <p:ext uri="{BB962C8B-B14F-4D97-AF65-F5344CB8AC3E}">
        <p14:creationId xmlns="" xmlns:p14="http://schemas.microsoft.com/office/powerpoint/2010/main" val="1708495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Kişilik, çok sayıdaki özelliklerin birbirini tamamlayan ve dengeleyen sistematik bir bütünlüğünü oluşturmaktadır. </a:t>
            </a:r>
          </a:p>
          <a:p>
            <a:r>
              <a:rPr lang="tr-TR" dirty="0" smtClean="0"/>
              <a:t>Kişilerin biyolojik donanım ile toplumsal kazanım yoluyla elde edilen kişilik özelliklerine yetenek, bilgi, irade ve ahlak faktörlerinin katkısıyla oluşan özgün birtakım niteliklere şahsiyet adı verilmektedir. </a:t>
            </a:r>
          </a:p>
        </p:txBody>
      </p:sp>
    </p:spTree>
    <p:extLst>
      <p:ext uri="{BB962C8B-B14F-4D97-AF65-F5344CB8AC3E}">
        <p14:creationId xmlns="" xmlns:p14="http://schemas.microsoft.com/office/powerpoint/2010/main" val="3468009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a:t>Şahsiyet olgusu kişiliği aşan bir kavramdır. Her bireyin belirli bir kişiliği mutlaka vardır. Bu bağlamda şahsiyetli olmak başka özellikleri yanında, yüksek bilgi, tecrübe ve ahlak değerlerine de sahip olmaktan dolayı topluma yararlı olan, ancak, toplumun bazı olumsuz yönelimleri karşısında da özgür ve bağımsız bir tavır ve duruş sahibi olmak anlamına gelmektedir. </a:t>
            </a:r>
          </a:p>
          <a:p>
            <a:endParaRPr lang="tr-TR" dirty="0"/>
          </a:p>
        </p:txBody>
      </p:sp>
    </p:spTree>
    <p:extLst>
      <p:ext uri="{BB962C8B-B14F-4D97-AF65-F5344CB8AC3E}">
        <p14:creationId xmlns="" xmlns:p14="http://schemas.microsoft.com/office/powerpoint/2010/main" val="75542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Kişilik kavramı sıradan olmayı çağrıştırırken, şahsiyet kavramı gerektiğinde, eylem ve hareketleriyle düşünce ve sözleri arasında bir çelişki olmadığını gösteren bir yetkin kişilik aşamasını temsil etmektedir. </a:t>
            </a:r>
          </a:p>
          <a:p>
            <a:r>
              <a:rPr lang="tr-TR" dirty="0" smtClean="0"/>
              <a:t>Şahsiyet kademesine ulaşmış bir kişi, içinde yaşadığı topluma ve dünyaya katkılarda bulunan, topluma ve dünyaya herhangi bir zarar vermeyen toplumun ve dünyanın yapısına ve değerlerine duyarlı aynı zamanda toplumdaki ve dünyadaki kötü eğilimlere ve bozulmalara direnç gösterebilen üstün nitelikli bir kişiliktir. </a:t>
            </a:r>
            <a:endParaRPr lang="tr-TR" dirty="0"/>
          </a:p>
        </p:txBody>
      </p:sp>
    </p:spTree>
    <p:extLst>
      <p:ext uri="{BB962C8B-B14F-4D97-AF65-F5344CB8AC3E}">
        <p14:creationId xmlns="" xmlns:p14="http://schemas.microsoft.com/office/powerpoint/2010/main" val="242928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Kişiliği Belirleyen Faktörler</a:t>
            </a:r>
            <a:endParaRPr lang="tr-TR" dirty="0"/>
          </a:p>
        </p:txBody>
      </p:sp>
      <p:sp>
        <p:nvSpPr>
          <p:cNvPr id="3" name="İçerik Yer Tutucusu 2"/>
          <p:cNvSpPr>
            <a:spLocks noGrp="1"/>
          </p:cNvSpPr>
          <p:nvPr>
            <p:ph idx="1"/>
          </p:nvPr>
        </p:nvSpPr>
        <p:spPr/>
        <p:txBody>
          <a:bodyPr/>
          <a:lstStyle/>
          <a:p>
            <a:r>
              <a:rPr lang="tr-TR" dirty="0" smtClean="0"/>
              <a:t>1. Kalıtım ve Bedensel Yapı Faktörleri</a:t>
            </a:r>
          </a:p>
          <a:p>
            <a:r>
              <a:rPr lang="tr-TR" dirty="0" smtClean="0"/>
              <a:t>Kişiliğin belirlenmesinde genetik yani kalıtımsal özellikler önemli bir rol oynar. Diğer bütün türler gibi insan da kendi türlerinin özellikleriyle donatılmış ortak bir kalıtımı paylaşırlar. Ancak türün içinde yer alan kalıtımsal değişiklikler fertler arasında değişikliklere yol açmaktadır. </a:t>
            </a:r>
          </a:p>
          <a:p>
            <a:endParaRPr lang="tr-TR" dirty="0"/>
          </a:p>
        </p:txBody>
      </p:sp>
    </p:spTree>
    <p:extLst>
      <p:ext uri="{BB962C8B-B14F-4D97-AF65-F5344CB8AC3E}">
        <p14:creationId xmlns="" xmlns:p14="http://schemas.microsoft.com/office/powerpoint/2010/main" val="33422163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359</TotalTime>
  <Words>2505</Words>
  <Application>Microsoft Office PowerPoint</Application>
  <PresentationFormat>Ekran Gösterisi (4:3)</PresentationFormat>
  <Paragraphs>121</Paragraphs>
  <Slides>41</Slides>
  <Notes>0</Notes>
  <HiddenSlides>0</HiddenSlides>
  <MMClips>0</MMClips>
  <ScaleCrop>false</ScaleCrop>
  <HeadingPairs>
    <vt:vector size="4" baseType="variant">
      <vt:variant>
        <vt:lpstr>Tema</vt:lpstr>
      </vt:variant>
      <vt:variant>
        <vt:i4>1</vt:i4>
      </vt:variant>
      <vt:variant>
        <vt:lpstr>Slayt Başlıkları</vt:lpstr>
      </vt:variant>
      <vt:variant>
        <vt:i4>41</vt:i4>
      </vt:variant>
    </vt:vector>
  </HeadingPairs>
  <TitlesOfParts>
    <vt:vector size="42" baseType="lpstr">
      <vt:lpstr>Decatur</vt:lpstr>
      <vt:lpstr>KİŞİLİK VE DAVRANIŞ</vt:lpstr>
      <vt:lpstr>KİŞİLİK KAVRAMI</vt:lpstr>
      <vt:lpstr>Slayt 3</vt:lpstr>
      <vt:lpstr>Slayt 4</vt:lpstr>
      <vt:lpstr>Slayt 5</vt:lpstr>
      <vt:lpstr>Slayt 6</vt:lpstr>
      <vt:lpstr>Slayt 7</vt:lpstr>
      <vt:lpstr>Slayt 8</vt:lpstr>
      <vt:lpstr>Kişiliği Belirleyen Faktörler</vt:lpstr>
      <vt:lpstr>Slayt 10</vt:lpstr>
      <vt:lpstr>Slayt 11</vt:lpstr>
      <vt:lpstr>Slayt 12</vt:lpstr>
      <vt:lpstr>Slayt 13</vt:lpstr>
      <vt:lpstr>Slayt 14</vt:lpstr>
      <vt:lpstr>Slayt 15</vt:lpstr>
      <vt:lpstr>Slayt 16</vt:lpstr>
      <vt:lpstr>Slayt 17</vt:lpstr>
      <vt:lpstr>Slayt 18</vt:lpstr>
      <vt:lpstr>Slayt 19</vt:lpstr>
      <vt:lpstr>Slayt 20</vt:lpstr>
      <vt:lpstr>Kişiliğin Üç Yönü</vt:lpstr>
      <vt:lpstr>Slayt 22</vt:lpstr>
      <vt:lpstr>KİŞİLİK TEORİLERİ VE TİPLERİ</vt:lpstr>
      <vt:lpstr>Slayt 24</vt:lpstr>
      <vt:lpstr>Slayt 25</vt:lpstr>
      <vt:lpstr>Slayt 26</vt:lpstr>
      <vt:lpstr>Slayt 27</vt:lpstr>
      <vt:lpstr>Slayt 28</vt:lpstr>
      <vt:lpstr>Slayt 29</vt:lpstr>
      <vt:lpstr>Slayt 30</vt:lpstr>
      <vt:lpstr>Slayt 31</vt:lpstr>
      <vt:lpstr>Slayt 32</vt:lpstr>
      <vt:lpstr>Kişilik Tipleri</vt:lpstr>
      <vt:lpstr>BİLİNÇALTI KİŞİLİK ÖZELLİKLERİNİN DAVRANIŞSAL YÖNLERİ </vt:lpstr>
      <vt:lpstr>Slayt 35</vt:lpstr>
      <vt:lpstr>Slayt 36</vt:lpstr>
      <vt:lpstr>Slayt 37</vt:lpstr>
      <vt:lpstr>Slayt 38</vt:lpstr>
      <vt:lpstr>Bilinçaltının Diğer Davranışsal Yansımaları</vt:lpstr>
      <vt:lpstr>Kişiliğin Değerlendirilmesi</vt:lpstr>
      <vt:lpstr>Slayt 41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KİŞİLİK VE DAVRANIŞ</dc:title>
  <dc:creator>Xp1</dc:creator>
  <cp:lastModifiedBy>win7</cp:lastModifiedBy>
  <cp:revision>42</cp:revision>
  <dcterms:created xsi:type="dcterms:W3CDTF">2011-10-21T20:20:46Z</dcterms:created>
  <dcterms:modified xsi:type="dcterms:W3CDTF">2012-01-23T21:21:56Z</dcterms:modified>
</cp:coreProperties>
</file>